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341" r:id="rId3"/>
    <p:sldId id="340" r:id="rId4"/>
    <p:sldId id="342" r:id="rId5"/>
    <p:sldId id="343" r:id="rId6"/>
    <p:sldId id="344" r:id="rId7"/>
    <p:sldId id="339" r:id="rId8"/>
    <p:sldId id="345" r:id="rId9"/>
    <p:sldId id="347" r:id="rId10"/>
    <p:sldId id="258" r:id="rId11"/>
    <p:sldId id="346" r:id="rId12"/>
    <p:sldId id="348" r:id="rId13"/>
    <p:sldId id="350" r:id="rId14"/>
    <p:sldId id="353" r:id="rId15"/>
    <p:sldId id="351" r:id="rId16"/>
    <p:sldId id="354" r:id="rId17"/>
    <p:sldId id="352" r:id="rId18"/>
    <p:sldId id="349" r:id="rId19"/>
    <p:sldId id="276" r:id="rId20"/>
    <p:sldId id="277" r:id="rId21"/>
    <p:sldId id="355" r:id="rId22"/>
    <p:sldId id="278" r:id="rId23"/>
    <p:sldId id="279" r:id="rId24"/>
    <p:sldId id="280" r:id="rId25"/>
    <p:sldId id="284" r:id="rId26"/>
    <p:sldId id="285" r:id="rId27"/>
    <p:sldId id="286" r:id="rId28"/>
    <p:sldId id="287" r:id="rId29"/>
    <p:sldId id="356" r:id="rId30"/>
    <p:sldId id="357" r:id="rId31"/>
    <p:sldId id="303" r:id="rId3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E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7"/>
    <p:restoredTop sz="92703"/>
  </p:normalViewPr>
  <p:slideViewPr>
    <p:cSldViewPr>
      <p:cViewPr varScale="1">
        <p:scale>
          <a:sx n="119" d="100"/>
          <a:sy n="119" d="100"/>
        </p:scale>
        <p:origin x="1152"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F41DE1-0949-4041-820D-38D65EE1F3E7}" type="datetimeFigureOut">
              <a:rPr lang="es-CL" smtClean="0"/>
              <a:t>24-08-24</a:t>
            </a:fld>
            <a:endParaRPr lang="es-C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FC528ED-E0A4-BB45-B7E7-40E0D5D0CB18}" type="slidenum">
              <a:rPr lang="es-CL" smtClean="0"/>
              <a:t>‹Nº›</a:t>
            </a:fld>
            <a:endParaRPr lang="es-CL"/>
          </a:p>
        </p:txBody>
      </p:sp>
    </p:spTree>
    <p:extLst>
      <p:ext uri="{BB962C8B-B14F-4D97-AF65-F5344CB8AC3E}">
        <p14:creationId xmlns:p14="http://schemas.microsoft.com/office/powerpoint/2010/main" val="3018545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a:t>
            </a:fld>
            <a:endParaRPr lang="es-CL"/>
          </a:p>
        </p:txBody>
      </p:sp>
    </p:spTree>
    <p:extLst>
      <p:ext uri="{BB962C8B-B14F-4D97-AF65-F5344CB8AC3E}">
        <p14:creationId xmlns:p14="http://schemas.microsoft.com/office/powerpoint/2010/main" val="297448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3</a:t>
            </a:fld>
            <a:endParaRPr lang="es-CL"/>
          </a:p>
        </p:txBody>
      </p:sp>
    </p:spTree>
    <p:extLst>
      <p:ext uri="{BB962C8B-B14F-4D97-AF65-F5344CB8AC3E}">
        <p14:creationId xmlns:p14="http://schemas.microsoft.com/office/powerpoint/2010/main" val="264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4</a:t>
            </a:fld>
            <a:endParaRPr lang="es-CL"/>
          </a:p>
        </p:txBody>
      </p:sp>
    </p:spTree>
    <p:extLst>
      <p:ext uri="{BB962C8B-B14F-4D97-AF65-F5344CB8AC3E}">
        <p14:creationId xmlns:p14="http://schemas.microsoft.com/office/powerpoint/2010/main" val="5472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5</a:t>
            </a:fld>
            <a:endParaRPr lang="es-CL"/>
          </a:p>
        </p:txBody>
      </p:sp>
    </p:spTree>
    <p:extLst>
      <p:ext uri="{BB962C8B-B14F-4D97-AF65-F5344CB8AC3E}">
        <p14:creationId xmlns:p14="http://schemas.microsoft.com/office/powerpoint/2010/main" val="423650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6</a:t>
            </a:fld>
            <a:endParaRPr lang="es-CL"/>
          </a:p>
        </p:txBody>
      </p:sp>
    </p:spTree>
    <p:extLst>
      <p:ext uri="{BB962C8B-B14F-4D97-AF65-F5344CB8AC3E}">
        <p14:creationId xmlns:p14="http://schemas.microsoft.com/office/powerpoint/2010/main" val="291028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8</a:t>
            </a:fld>
            <a:endParaRPr lang="es-CL"/>
          </a:p>
        </p:txBody>
      </p:sp>
    </p:spTree>
    <p:extLst>
      <p:ext uri="{BB962C8B-B14F-4D97-AF65-F5344CB8AC3E}">
        <p14:creationId xmlns:p14="http://schemas.microsoft.com/office/powerpoint/2010/main" val="1424055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9</a:t>
            </a:fld>
            <a:endParaRPr lang="es-CL"/>
          </a:p>
        </p:txBody>
      </p:sp>
    </p:spTree>
    <p:extLst>
      <p:ext uri="{BB962C8B-B14F-4D97-AF65-F5344CB8AC3E}">
        <p14:creationId xmlns:p14="http://schemas.microsoft.com/office/powerpoint/2010/main" val="191523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31</a:t>
            </a:fld>
            <a:endParaRPr lang="es-CL"/>
          </a:p>
        </p:txBody>
      </p:sp>
    </p:spTree>
    <p:extLst>
      <p:ext uri="{BB962C8B-B14F-4D97-AF65-F5344CB8AC3E}">
        <p14:creationId xmlns:p14="http://schemas.microsoft.com/office/powerpoint/2010/main" val="70692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8"/>
            <a:ext cx="12192000" cy="492252"/>
          </a:xfrm>
          <a:prstGeom prst="rect">
            <a:avLst/>
          </a:prstGeom>
        </p:spPr>
      </p:pic>
      <p:sp>
        <p:nvSpPr>
          <p:cNvPr id="17" name="bg object 17"/>
          <p:cNvSpPr/>
          <p:nvPr/>
        </p:nvSpPr>
        <p:spPr>
          <a:xfrm>
            <a:off x="11771376" y="6786372"/>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8"/>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19" name="bg object 19"/>
          <p:cNvSpPr/>
          <p:nvPr/>
        </p:nvSpPr>
        <p:spPr>
          <a:xfrm>
            <a:off x="5511546" y="3496818"/>
            <a:ext cx="4034154" cy="416559"/>
          </a:xfrm>
          <a:custGeom>
            <a:avLst/>
            <a:gdLst/>
            <a:ahLst/>
            <a:cxnLst/>
            <a:rect l="l" t="t" r="r" b="b"/>
            <a:pathLst>
              <a:path w="4034154" h="416560">
                <a:moveTo>
                  <a:pt x="4034028" y="0"/>
                </a:moveTo>
                <a:lnTo>
                  <a:pt x="4031307" y="80992"/>
                </a:lnTo>
                <a:lnTo>
                  <a:pt x="4023883" y="147113"/>
                </a:lnTo>
                <a:lnTo>
                  <a:pt x="4012864" y="191684"/>
                </a:lnTo>
                <a:lnTo>
                  <a:pt x="3999356" y="208026"/>
                </a:lnTo>
                <a:lnTo>
                  <a:pt x="2051684" y="208026"/>
                </a:lnTo>
                <a:lnTo>
                  <a:pt x="2038177" y="224367"/>
                </a:lnTo>
                <a:lnTo>
                  <a:pt x="2027158" y="268938"/>
                </a:lnTo>
                <a:lnTo>
                  <a:pt x="2019734" y="335059"/>
                </a:lnTo>
                <a:lnTo>
                  <a:pt x="2017013" y="416052"/>
                </a:lnTo>
                <a:lnTo>
                  <a:pt x="2014293" y="335059"/>
                </a:lnTo>
                <a:lnTo>
                  <a:pt x="2006869" y="268938"/>
                </a:lnTo>
                <a:lnTo>
                  <a:pt x="1995850" y="224367"/>
                </a:lnTo>
                <a:lnTo>
                  <a:pt x="1982343" y="208026"/>
                </a:lnTo>
                <a:lnTo>
                  <a:pt x="34670" y="208026"/>
                </a:lnTo>
                <a:lnTo>
                  <a:pt x="21163" y="191684"/>
                </a:lnTo>
                <a:lnTo>
                  <a:pt x="10144" y="147113"/>
                </a:lnTo>
                <a:lnTo>
                  <a:pt x="2720" y="80992"/>
                </a:lnTo>
                <a:lnTo>
                  <a:pt x="0" y="0"/>
                </a:lnTo>
              </a:path>
            </a:pathLst>
          </a:custGeom>
          <a:ln w="28956">
            <a:solidFill>
              <a:srgbClr val="00AFEF"/>
            </a:solidFill>
          </a:ln>
        </p:spPr>
        <p:txBody>
          <a:bodyPr wrap="square" lIns="0" tIns="0" rIns="0" bIns="0" rtlCol="0"/>
          <a:lstStyle/>
          <a:p>
            <a:endParaRPr/>
          </a:p>
        </p:txBody>
      </p:sp>
      <p:pic>
        <p:nvPicPr>
          <p:cNvPr id="20" name="bg object 20"/>
          <p:cNvPicPr/>
          <p:nvPr/>
        </p:nvPicPr>
        <p:blipFill>
          <a:blip r:embed="rId3" cstate="print"/>
          <a:stretch>
            <a:fillRect/>
          </a:stretch>
        </p:blipFill>
        <p:spPr>
          <a:xfrm>
            <a:off x="6079235" y="3912106"/>
            <a:ext cx="2859023" cy="2860548"/>
          </a:xfrm>
          <a:prstGeom prst="rect">
            <a:avLst/>
          </a:prstGeom>
        </p:spPr>
      </p:pic>
      <p:sp>
        <p:nvSpPr>
          <p:cNvPr id="2" name="Holder 2"/>
          <p:cNvSpPr>
            <a:spLocks noGrp="1"/>
          </p:cNvSpPr>
          <p:nvPr>
            <p:ph type="ctrTitle"/>
          </p:nvPr>
        </p:nvSpPr>
        <p:spPr>
          <a:xfrm>
            <a:off x="546303" y="416128"/>
            <a:ext cx="3824604" cy="391795"/>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sz="half" idx="2"/>
          </p:nvPr>
        </p:nvSpPr>
        <p:spPr>
          <a:xfrm>
            <a:off x="100584" y="2311907"/>
            <a:ext cx="2720340" cy="393357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7533131" y="2330195"/>
            <a:ext cx="4274820" cy="390906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8/24/24</a:t>
            </a:fld>
            <a:endParaRPr lang="en-US"/>
          </a:p>
        </p:txBody>
      </p:sp>
      <p:sp>
        <p:nvSpPr>
          <p:cNvPr id="7" name="Holder 7"/>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8/24/24</a:t>
            </a:fld>
            <a:endParaRPr lang="en-US"/>
          </a:p>
        </p:txBody>
      </p:sp>
      <p:sp>
        <p:nvSpPr>
          <p:cNvPr id="5" name="Holder 5"/>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8/24/24</a:t>
            </a:fld>
            <a:endParaRPr lang="en-US"/>
          </a:p>
        </p:txBody>
      </p:sp>
      <p:sp>
        <p:nvSpPr>
          <p:cNvPr id="4" name="Holder 4"/>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2" name="Holder 2"/>
          <p:cNvSpPr>
            <a:spLocks noGrp="1"/>
          </p:cNvSpPr>
          <p:nvPr>
            <p:ph type="title"/>
          </p:nvPr>
        </p:nvSpPr>
        <p:spPr>
          <a:xfrm>
            <a:off x="546303" y="416128"/>
            <a:ext cx="7032625" cy="721360"/>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a:xfrm>
            <a:off x="5406516" y="2342007"/>
            <a:ext cx="6201409" cy="296354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8/24/24</a:t>
            </a:fld>
            <a:endParaRPr lang="en-US"/>
          </a:p>
        </p:txBody>
      </p:sp>
      <p:sp>
        <p:nvSpPr>
          <p:cNvPr id="6" name="Holder 6"/>
          <p:cNvSpPr>
            <a:spLocks noGrp="1"/>
          </p:cNvSpPr>
          <p:nvPr>
            <p:ph type="sldNum" sz="quarter" idx="7"/>
          </p:nvPr>
        </p:nvSpPr>
        <p:spPr>
          <a:xfrm>
            <a:off x="11861038" y="6471845"/>
            <a:ext cx="256540" cy="209550"/>
          </a:xfrm>
          <a:prstGeom prst="rect">
            <a:avLst/>
          </a:prstGeom>
        </p:spPr>
        <p:txBody>
          <a:bodyPr wrap="square" lIns="0" tIns="0" rIns="0" bIns="0">
            <a:spAutoFit/>
          </a:bodyPr>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mailto:cristian.leon.me@usach.c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82847B"/>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ACACA8"/>
            </a:solidFill>
          </p:spPr>
          <p:txBody>
            <a:bodyPr wrap="square" lIns="0" tIns="0" rIns="0" bIns="0" rtlCol="0"/>
            <a:lstStyle/>
            <a:p>
              <a:endParaRPr/>
            </a:p>
          </p:txBody>
        </p:sp>
      </p:grpSp>
      <p:grpSp>
        <p:nvGrpSpPr>
          <p:cNvPr id="5" name="object 5"/>
          <p:cNvGrpSpPr/>
          <p:nvPr/>
        </p:nvGrpSpPr>
        <p:grpSpPr>
          <a:xfrm>
            <a:off x="1207008" y="24383"/>
            <a:ext cx="10985500" cy="4733925"/>
            <a:chOff x="1207008" y="24383"/>
            <a:chExt cx="10985500" cy="4733925"/>
          </a:xfrm>
        </p:grpSpPr>
        <p:sp>
          <p:nvSpPr>
            <p:cNvPr id="6" name="object 6"/>
            <p:cNvSpPr/>
            <p:nvPr/>
          </p:nvSpPr>
          <p:spPr>
            <a:xfrm>
              <a:off x="1207008" y="4343399"/>
              <a:ext cx="9875520" cy="0"/>
            </a:xfrm>
            <a:custGeom>
              <a:avLst/>
              <a:gdLst/>
              <a:ahLst/>
              <a:cxnLst/>
              <a:rect l="l" t="t" r="r" b="b"/>
              <a:pathLst>
                <a:path w="9875520">
                  <a:moveTo>
                    <a:pt x="0" y="0"/>
                  </a:moveTo>
                  <a:lnTo>
                    <a:pt x="9875520" y="0"/>
                  </a:lnTo>
                </a:path>
              </a:pathLst>
            </a:custGeom>
            <a:ln w="6096">
              <a:solidFill>
                <a:srgbClr val="7E7E7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3441191" y="24383"/>
              <a:ext cx="8750807" cy="4733544"/>
            </a:xfrm>
            <a:prstGeom prst="rect">
              <a:avLst/>
            </a:prstGeom>
          </p:spPr>
        </p:pic>
      </p:grpSp>
      <p:sp>
        <p:nvSpPr>
          <p:cNvPr id="8" name="object 8"/>
          <p:cNvSpPr txBox="1"/>
          <p:nvPr/>
        </p:nvSpPr>
        <p:spPr>
          <a:xfrm>
            <a:off x="658164" y="4392357"/>
            <a:ext cx="2458085" cy="1480820"/>
          </a:xfrm>
          <a:prstGeom prst="rect">
            <a:avLst/>
          </a:prstGeom>
        </p:spPr>
        <p:txBody>
          <a:bodyPr vert="horz" wrap="square" lIns="0" tIns="161290" rIns="0" bIns="0" rtlCol="0">
            <a:spAutoFit/>
          </a:bodyPr>
          <a:lstStyle/>
          <a:p>
            <a:pPr marL="12700">
              <a:lnSpc>
                <a:spcPct val="100000"/>
              </a:lnSpc>
              <a:spcBef>
                <a:spcPts val="1270"/>
              </a:spcBef>
            </a:pPr>
            <a:r>
              <a:rPr sz="2000" spc="155" dirty="0">
                <a:solidFill>
                  <a:srgbClr val="252525"/>
                </a:solidFill>
                <a:latin typeface="Calibri Light"/>
                <a:cs typeface="Calibri Light"/>
              </a:rPr>
              <a:t>MÓDULO</a:t>
            </a:r>
            <a:r>
              <a:rPr sz="2000" spc="390" dirty="0">
                <a:solidFill>
                  <a:srgbClr val="252525"/>
                </a:solidFill>
                <a:latin typeface="Calibri Light"/>
                <a:cs typeface="Calibri Light"/>
              </a:rPr>
              <a:t> </a:t>
            </a:r>
            <a:r>
              <a:rPr sz="2000" spc="100" dirty="0">
                <a:solidFill>
                  <a:srgbClr val="252525"/>
                </a:solidFill>
                <a:latin typeface="Calibri Light"/>
                <a:cs typeface="Calibri Light"/>
              </a:rPr>
              <a:t>II</a:t>
            </a:r>
            <a:r>
              <a:rPr sz="2000" spc="-245" dirty="0">
                <a:solidFill>
                  <a:srgbClr val="252525"/>
                </a:solidFill>
                <a:latin typeface="Calibri Light"/>
                <a:cs typeface="Calibri Light"/>
              </a:rPr>
              <a:t> </a:t>
            </a:r>
            <a:r>
              <a:rPr sz="2000" spc="-50" dirty="0">
                <a:solidFill>
                  <a:srgbClr val="252525"/>
                </a:solidFill>
                <a:latin typeface="Calibri Light"/>
                <a:cs typeface="Calibri Light"/>
              </a:rPr>
              <a:t>:</a:t>
            </a:r>
            <a:endParaRPr sz="2000">
              <a:latin typeface="Calibri Light"/>
              <a:cs typeface="Calibri Light"/>
            </a:endParaRPr>
          </a:p>
          <a:p>
            <a:pPr marL="12700" marR="5080">
              <a:lnSpc>
                <a:spcPts val="2160"/>
              </a:lnSpc>
              <a:spcBef>
                <a:spcPts val="1435"/>
              </a:spcBef>
            </a:pPr>
            <a:r>
              <a:rPr sz="2000" spc="65" dirty="0">
                <a:solidFill>
                  <a:srgbClr val="252525"/>
                </a:solidFill>
                <a:latin typeface="Calibri Light"/>
                <a:cs typeface="Calibri Light"/>
              </a:rPr>
              <a:t>DATA</a:t>
            </a:r>
            <a:r>
              <a:rPr sz="2000" spc="380" dirty="0">
                <a:solidFill>
                  <a:srgbClr val="252525"/>
                </a:solidFill>
                <a:latin typeface="Calibri Light"/>
                <a:cs typeface="Calibri Light"/>
              </a:rPr>
              <a:t> </a:t>
            </a:r>
            <a:r>
              <a:rPr sz="2000" spc="165" dirty="0">
                <a:solidFill>
                  <a:srgbClr val="252525"/>
                </a:solidFill>
                <a:latin typeface="Calibri Light"/>
                <a:cs typeface="Calibri Light"/>
              </a:rPr>
              <a:t>SCIENCE</a:t>
            </a:r>
            <a:r>
              <a:rPr sz="2000" spc="370" dirty="0">
                <a:solidFill>
                  <a:srgbClr val="252525"/>
                </a:solidFill>
                <a:latin typeface="Calibri Light"/>
                <a:cs typeface="Calibri Light"/>
              </a:rPr>
              <a:t> </a:t>
            </a:r>
            <a:r>
              <a:rPr sz="2000" spc="90" dirty="0">
                <a:solidFill>
                  <a:srgbClr val="252525"/>
                </a:solidFill>
                <a:latin typeface="Calibri Light"/>
                <a:cs typeface="Calibri Light"/>
              </a:rPr>
              <a:t>PARA </a:t>
            </a:r>
            <a:r>
              <a:rPr sz="2000" spc="100" dirty="0">
                <a:solidFill>
                  <a:srgbClr val="252525"/>
                </a:solidFill>
                <a:latin typeface="Calibri Light"/>
                <a:cs typeface="Calibri Light"/>
              </a:rPr>
              <a:t>EL</a:t>
            </a:r>
            <a:r>
              <a:rPr sz="2000" spc="390" dirty="0">
                <a:solidFill>
                  <a:srgbClr val="252525"/>
                </a:solidFill>
                <a:latin typeface="Calibri Light"/>
                <a:cs typeface="Calibri Light"/>
              </a:rPr>
              <a:t> </a:t>
            </a:r>
            <a:r>
              <a:rPr sz="2000" spc="150" dirty="0">
                <a:solidFill>
                  <a:srgbClr val="252525"/>
                </a:solidFill>
                <a:latin typeface="Calibri Light"/>
                <a:cs typeface="Calibri Light"/>
              </a:rPr>
              <a:t>PRODUCT</a:t>
            </a:r>
            <a:endParaRPr sz="2000">
              <a:latin typeface="Calibri Light"/>
              <a:cs typeface="Calibri Light"/>
            </a:endParaRPr>
          </a:p>
          <a:p>
            <a:pPr marL="12700">
              <a:lnSpc>
                <a:spcPts val="2130"/>
              </a:lnSpc>
            </a:pPr>
            <a:r>
              <a:rPr sz="2000" spc="155" dirty="0">
                <a:solidFill>
                  <a:srgbClr val="252525"/>
                </a:solidFill>
                <a:latin typeface="Calibri Light"/>
                <a:cs typeface="Calibri Light"/>
              </a:rPr>
              <a:t>MANAGER</a:t>
            </a:r>
            <a:endParaRPr sz="2000">
              <a:latin typeface="Calibri Light"/>
              <a:cs typeface="Calibri Light"/>
            </a:endParaRPr>
          </a:p>
        </p:txBody>
      </p:sp>
      <p:pic>
        <p:nvPicPr>
          <p:cNvPr id="9" name="object 9"/>
          <p:cNvPicPr/>
          <p:nvPr/>
        </p:nvPicPr>
        <p:blipFill>
          <a:blip r:embed="rId4" cstate="print"/>
          <a:stretch>
            <a:fillRect/>
          </a:stretch>
        </p:blipFill>
        <p:spPr>
          <a:xfrm>
            <a:off x="3441191" y="4864577"/>
            <a:ext cx="8665354" cy="1272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Definición de objetivo - ¿Qué queremos hacer?</a:t>
            </a:r>
            <a:endParaRPr spc="-140" dirty="0"/>
          </a:p>
        </p:txBody>
      </p:sp>
      <p:sp>
        <p:nvSpPr>
          <p:cNvPr id="6" name="object 6"/>
          <p:cNvSpPr txBox="1"/>
          <p:nvPr/>
        </p:nvSpPr>
        <p:spPr>
          <a:xfrm>
            <a:off x="546302" y="1448561"/>
            <a:ext cx="8742477" cy="394210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Caso 2</a:t>
            </a:r>
            <a:br>
              <a:rPr lang="es-ES" sz="1800" dirty="0">
                <a:latin typeface="Tahoma"/>
                <a:cs typeface="Tahoma"/>
              </a:rPr>
            </a:br>
            <a:br>
              <a:rPr lang="es-ES" sz="1800" dirty="0">
                <a:latin typeface="Tahoma"/>
                <a:cs typeface="Tahoma"/>
              </a:rPr>
            </a:br>
            <a:r>
              <a:rPr lang="es-ES" sz="1800" dirty="0">
                <a:latin typeface="Tahoma"/>
                <a:cs typeface="Tahoma"/>
              </a:rPr>
              <a:t>Usted es </a:t>
            </a:r>
            <a:r>
              <a:rPr lang="es-ES" sz="1800" dirty="0" err="1">
                <a:latin typeface="Tahoma"/>
                <a:cs typeface="Tahoma"/>
              </a:rPr>
              <a:t>Product</a:t>
            </a:r>
            <a:r>
              <a:rPr lang="es-ES" sz="1800" dirty="0">
                <a:latin typeface="Tahoma"/>
                <a:cs typeface="Tahoma"/>
              </a:rPr>
              <a:t> Manager de la empresa </a:t>
            </a:r>
            <a:r>
              <a:rPr lang="es-ES" sz="1800" dirty="0" err="1">
                <a:latin typeface="Tahoma"/>
                <a:cs typeface="Tahoma"/>
              </a:rPr>
              <a:t>DetFlix</a:t>
            </a:r>
            <a:r>
              <a:rPr lang="es-ES" sz="1800" dirty="0">
                <a:latin typeface="Tahoma"/>
                <a:cs typeface="Tahoma"/>
              </a:rPr>
              <a:t> una empresa cuya función es proveer películas, series y eventos deportivos en </a:t>
            </a:r>
            <a:r>
              <a:rPr lang="es-ES" sz="1800" dirty="0" err="1">
                <a:latin typeface="Tahoma"/>
                <a:cs typeface="Tahoma"/>
              </a:rPr>
              <a:t>streaming</a:t>
            </a:r>
            <a:r>
              <a:rPr lang="es-ES" sz="1800" dirty="0">
                <a:latin typeface="Tahoma"/>
                <a:cs typeface="Tahoma"/>
              </a:rPr>
              <a:t> a través de suscripciones mensuales que realizan los usuarios a través de sus tarjetas de crédito.</a:t>
            </a:r>
            <a:br>
              <a:rPr lang="es-ES" sz="1800" dirty="0">
                <a:latin typeface="Tahoma"/>
                <a:cs typeface="Tahoma"/>
              </a:rPr>
            </a:br>
            <a:r>
              <a:rPr lang="es-ES" sz="1800" dirty="0">
                <a:latin typeface="Tahoma"/>
                <a:cs typeface="Tahoma"/>
              </a:rPr>
              <a:t>El comité de marketing levantó que existe una fuerte fuga de clientes por lo que usted debe encargarse junto a un equipo de analítica para poder resolver estas salidas de clientes.</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sz="1800" i="1" dirty="0">
                <a:latin typeface="Tahoma"/>
                <a:cs typeface="Tahoma"/>
              </a:rPr>
              <a:t>*Naturalmente podemos tomar acciones rápidas como descuentos, </a:t>
            </a:r>
            <a:r>
              <a:rPr lang="es-ES" sz="1800" i="1" dirty="0" err="1">
                <a:latin typeface="Tahoma"/>
                <a:cs typeface="Tahoma"/>
              </a:rPr>
              <a:t>mailing</a:t>
            </a:r>
            <a:r>
              <a:rPr lang="es-ES" sz="1800" i="1" dirty="0">
                <a:latin typeface="Tahoma"/>
                <a:cs typeface="Tahoma"/>
              </a:rPr>
              <a:t>, notificaciones, “un mes gratis”, etc.</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sz="1800" dirty="0">
                <a:latin typeface="Tahoma"/>
                <a:cs typeface="Tahoma"/>
              </a:rPr>
              <a:t>Pero el problema de raíz es encontrar una solución a largo plazo que nos permita actuar o adelantarnos a estas fugas.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10</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Definición de objetivo - ¿Qué queremos hacer?</a:t>
            </a:r>
            <a:endParaRPr spc="-140" dirty="0"/>
          </a:p>
        </p:txBody>
      </p:sp>
      <p:sp>
        <p:nvSpPr>
          <p:cNvPr id="6" name="object 6"/>
          <p:cNvSpPr txBox="1"/>
          <p:nvPr/>
        </p:nvSpPr>
        <p:spPr>
          <a:xfrm>
            <a:off x="546302" y="1448561"/>
            <a:ext cx="8742477" cy="2280111"/>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Objetivo del negocio</a:t>
            </a:r>
            <a:br>
              <a:rPr lang="es-ES" sz="1800" dirty="0">
                <a:latin typeface="Tahoma"/>
                <a:cs typeface="Tahoma"/>
              </a:rPr>
            </a:br>
            <a:br>
              <a:rPr lang="es-ES" sz="1800" dirty="0">
                <a:latin typeface="Tahoma"/>
                <a:cs typeface="Tahoma"/>
              </a:rPr>
            </a:br>
            <a:r>
              <a:rPr lang="es-ES" sz="1800" dirty="0">
                <a:latin typeface="Tahoma"/>
                <a:cs typeface="Tahoma"/>
              </a:rPr>
              <a:t>¿Cuál sería el objetivo de negocio?</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u="sng" dirty="0">
                <a:latin typeface="Tahoma"/>
                <a:cs typeface="Tahoma"/>
              </a:rPr>
              <a:t>Objetivo del proyecto de Data </a:t>
            </a:r>
            <a:r>
              <a:rPr lang="es-ES" u="sng" dirty="0" err="1">
                <a:latin typeface="Tahoma"/>
                <a:cs typeface="Tahoma"/>
              </a:rPr>
              <a:t>Science</a:t>
            </a:r>
            <a:r>
              <a:rPr lang="es-ES" u="sng" dirty="0">
                <a:latin typeface="Tahoma"/>
                <a:cs typeface="Tahoma"/>
              </a:rPr>
              <a:t> (predictivo)</a:t>
            </a:r>
          </a:p>
          <a:p>
            <a:pPr marL="12700">
              <a:lnSpc>
                <a:spcPct val="100000"/>
              </a:lnSpc>
              <a:spcBef>
                <a:spcPts val="100"/>
              </a:spcBef>
              <a:tabLst>
                <a:tab pos="299085" algn="l"/>
              </a:tabLst>
            </a:pPr>
            <a:endParaRPr lang="es-ES" u="sng" dirty="0">
              <a:latin typeface="Tahoma"/>
              <a:cs typeface="Tahoma"/>
            </a:endParaRPr>
          </a:p>
          <a:p>
            <a:pPr marL="12700">
              <a:lnSpc>
                <a:spcPct val="100000"/>
              </a:lnSpc>
              <a:spcBef>
                <a:spcPts val="100"/>
              </a:spcBef>
              <a:tabLst>
                <a:tab pos="299085" algn="l"/>
              </a:tabLst>
            </a:pPr>
            <a:r>
              <a:rPr lang="es-ES" dirty="0">
                <a:latin typeface="Tahoma"/>
                <a:cs typeface="Tahoma"/>
              </a:rPr>
              <a:t>¿Qué queremos predecir? ¿A qué nos queremos/podemos adelantar? ¿ A cuánto queremos predecir?</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11</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pic>
        <p:nvPicPr>
          <p:cNvPr id="8" name="Imagen 7">
            <a:extLst>
              <a:ext uri="{FF2B5EF4-FFF2-40B4-BE49-F238E27FC236}">
                <a16:creationId xmlns:a16="http://schemas.microsoft.com/office/drawing/2014/main" id="{03C44D62-C2CB-1C91-F6CF-A28704F5F0AD}"/>
              </a:ext>
            </a:extLst>
          </p:cNvPr>
          <p:cNvPicPr>
            <a:picLocks noChangeAspect="1"/>
          </p:cNvPicPr>
          <p:nvPr/>
        </p:nvPicPr>
        <p:blipFill>
          <a:blip r:embed="rId4"/>
          <a:stretch>
            <a:fillRect/>
          </a:stretch>
        </p:blipFill>
        <p:spPr>
          <a:xfrm>
            <a:off x="2514600" y="3733800"/>
            <a:ext cx="5790845" cy="2416488"/>
          </a:xfrm>
          <a:prstGeom prst="rect">
            <a:avLst/>
          </a:prstGeom>
        </p:spPr>
      </p:pic>
    </p:spTree>
    <p:extLst>
      <p:ext uri="{BB962C8B-B14F-4D97-AF65-F5344CB8AC3E}">
        <p14:creationId xmlns:p14="http://schemas.microsoft.com/office/powerpoint/2010/main" val="70835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Escribámoslo (5 minutos)</a:t>
            </a:r>
            <a:endParaRPr spc="-140" dirty="0"/>
          </a:p>
        </p:txBody>
      </p:sp>
      <p:sp>
        <p:nvSpPr>
          <p:cNvPr id="6" name="object 6"/>
          <p:cNvSpPr txBox="1"/>
          <p:nvPr/>
        </p:nvSpPr>
        <p:spPr>
          <a:xfrm>
            <a:off x="546302" y="1448561"/>
            <a:ext cx="8742477" cy="2872581"/>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Objetivo del negocio</a:t>
            </a:r>
            <a:br>
              <a:rPr lang="es-ES" sz="1800" dirty="0">
                <a:latin typeface="Tahoma"/>
                <a:cs typeface="Tahoma"/>
              </a:rPr>
            </a:br>
            <a:endParaRPr lang="es-ES" dirty="0">
              <a:latin typeface="Tahoma"/>
              <a:cs typeface="Tahoma"/>
            </a:endParaRPr>
          </a:p>
          <a:p>
            <a:pPr marL="12700">
              <a:spcBef>
                <a:spcPts val="100"/>
              </a:spcBef>
              <a:tabLst>
                <a:tab pos="299085" algn="l"/>
              </a:tabLst>
            </a:pPr>
            <a:r>
              <a:rPr lang="es-ES" sz="1800" dirty="0">
                <a:latin typeface="Tahoma"/>
                <a:cs typeface="Tahoma"/>
              </a:rPr>
              <a:t>¿Cuál sería el objetivo de negocio?</a:t>
            </a:r>
          </a:p>
          <a:p>
            <a:pPr marL="12700">
              <a:lnSpc>
                <a:spcPct val="100000"/>
              </a:lnSpc>
              <a:spcBef>
                <a:spcPts val="100"/>
              </a:spcBef>
              <a:tabLst>
                <a:tab pos="299085" algn="l"/>
              </a:tabLst>
            </a:pPr>
            <a:r>
              <a:rPr lang="es-ES" sz="1800" b="1" dirty="0">
                <a:latin typeface="Tahoma"/>
                <a:cs typeface="Tahoma"/>
              </a:rPr>
              <a:t>Respuesta: …</a:t>
            </a:r>
            <a:r>
              <a:rPr lang="es-ES" sz="1800" dirty="0">
                <a:latin typeface="Tahoma"/>
                <a:cs typeface="Tahoma"/>
              </a:rPr>
              <a:t> </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u="sng" dirty="0">
                <a:latin typeface="Tahoma"/>
                <a:cs typeface="Tahoma"/>
              </a:rPr>
              <a:t>Objetivo del proyecto de Data </a:t>
            </a:r>
            <a:r>
              <a:rPr lang="es-ES" u="sng" dirty="0" err="1">
                <a:latin typeface="Tahoma"/>
                <a:cs typeface="Tahoma"/>
              </a:rPr>
              <a:t>Science</a:t>
            </a:r>
            <a:r>
              <a:rPr lang="es-ES" u="sng" dirty="0">
                <a:latin typeface="Tahoma"/>
                <a:cs typeface="Tahoma"/>
              </a:rPr>
              <a:t> (predictivo)</a:t>
            </a:r>
          </a:p>
          <a:p>
            <a:pPr marL="12700">
              <a:lnSpc>
                <a:spcPct val="100000"/>
              </a:lnSpc>
              <a:spcBef>
                <a:spcPts val="100"/>
              </a:spcBef>
              <a:tabLst>
                <a:tab pos="299085" algn="l"/>
              </a:tabLst>
            </a:pPr>
            <a:endParaRPr lang="es-ES" u="sng" dirty="0">
              <a:latin typeface="Tahoma"/>
              <a:cs typeface="Tahoma"/>
            </a:endParaRPr>
          </a:p>
          <a:p>
            <a:pPr marL="12700">
              <a:spcBef>
                <a:spcPts val="100"/>
              </a:spcBef>
              <a:tabLst>
                <a:tab pos="299085" algn="l"/>
              </a:tabLst>
            </a:pPr>
            <a:r>
              <a:rPr lang="es-ES" dirty="0">
                <a:latin typeface="Tahoma"/>
                <a:cs typeface="Tahoma"/>
              </a:rPr>
              <a:t>¿Qué queremos predecir? ¿A qué nos queremos/podemos adelantar? ¿ A cuánto queremos predecir?</a:t>
            </a:r>
          </a:p>
          <a:p>
            <a:pPr marL="12700">
              <a:lnSpc>
                <a:spcPct val="100000"/>
              </a:lnSpc>
              <a:spcBef>
                <a:spcPts val="100"/>
              </a:spcBef>
              <a:tabLst>
                <a:tab pos="299085" algn="l"/>
              </a:tabLst>
            </a:pPr>
            <a:r>
              <a:rPr lang="es-ES" b="1" dirty="0">
                <a:latin typeface="Tahoma"/>
                <a:cs typeface="Tahoma"/>
              </a:rPr>
              <a:t>Respuesta: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12</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398731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13</a:t>
            </a:fld>
            <a:endParaRPr spc="-50" dirty="0"/>
          </a:p>
        </p:txBody>
      </p:sp>
    </p:spTree>
    <p:extLst>
      <p:ext uri="{BB962C8B-B14F-4D97-AF65-F5344CB8AC3E}">
        <p14:creationId xmlns:p14="http://schemas.microsoft.com/office/powerpoint/2010/main" val="370842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14</a:t>
            </a:fld>
            <a:endParaRPr spc="-50" dirty="0"/>
          </a:p>
        </p:txBody>
      </p:sp>
      <p:pic>
        <p:nvPicPr>
          <p:cNvPr id="5" name="Imagen 4">
            <a:extLst>
              <a:ext uri="{FF2B5EF4-FFF2-40B4-BE49-F238E27FC236}">
                <a16:creationId xmlns:a16="http://schemas.microsoft.com/office/drawing/2014/main" id="{D14ECD5C-5B20-E606-0DB1-1255DDEEDDB9}"/>
              </a:ext>
            </a:extLst>
          </p:cNvPr>
          <p:cNvPicPr>
            <a:picLocks noChangeAspect="1"/>
          </p:cNvPicPr>
          <p:nvPr/>
        </p:nvPicPr>
        <p:blipFill>
          <a:blip r:embed="rId3"/>
          <a:stretch>
            <a:fillRect/>
          </a:stretch>
        </p:blipFill>
        <p:spPr>
          <a:xfrm>
            <a:off x="9112253" y="2956288"/>
            <a:ext cx="2908761" cy="2952750"/>
          </a:xfrm>
          <a:prstGeom prst="rect">
            <a:avLst/>
          </a:prstGeom>
        </p:spPr>
      </p:pic>
      <p:pic>
        <p:nvPicPr>
          <p:cNvPr id="6" name="Imagen 5">
            <a:extLst>
              <a:ext uri="{FF2B5EF4-FFF2-40B4-BE49-F238E27FC236}">
                <a16:creationId xmlns:a16="http://schemas.microsoft.com/office/drawing/2014/main" id="{AD4406B8-4B9B-5428-B300-FE0305B7A94A}"/>
              </a:ext>
            </a:extLst>
          </p:cNvPr>
          <p:cNvPicPr>
            <a:picLocks noChangeAspect="1"/>
          </p:cNvPicPr>
          <p:nvPr/>
        </p:nvPicPr>
        <p:blipFill>
          <a:blip r:embed="rId4"/>
          <a:stretch>
            <a:fillRect/>
          </a:stretch>
        </p:blipFill>
        <p:spPr>
          <a:xfrm>
            <a:off x="546303" y="2156460"/>
            <a:ext cx="7344943" cy="3276600"/>
          </a:xfrm>
          <a:prstGeom prst="rect">
            <a:avLst/>
          </a:prstGeom>
        </p:spPr>
      </p:pic>
      <p:sp>
        <p:nvSpPr>
          <p:cNvPr id="7" name="CuadroTexto 6">
            <a:extLst>
              <a:ext uri="{FF2B5EF4-FFF2-40B4-BE49-F238E27FC236}">
                <a16:creationId xmlns:a16="http://schemas.microsoft.com/office/drawing/2014/main" id="{1A85CD99-36F7-3C4D-CC24-D9BFC58ABE30}"/>
              </a:ext>
            </a:extLst>
          </p:cNvPr>
          <p:cNvSpPr txBox="1"/>
          <p:nvPr/>
        </p:nvSpPr>
        <p:spPr>
          <a:xfrm>
            <a:off x="546303" y="1516117"/>
            <a:ext cx="6789038" cy="369332"/>
          </a:xfrm>
          <a:prstGeom prst="rect">
            <a:avLst/>
          </a:prstGeom>
          <a:noFill/>
        </p:spPr>
        <p:txBody>
          <a:bodyPr wrap="non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Supongamos que esta es la base o información de los clientes</a:t>
            </a:r>
          </a:p>
        </p:txBody>
      </p:sp>
    </p:spTree>
    <p:extLst>
      <p:ext uri="{BB962C8B-B14F-4D97-AF65-F5344CB8AC3E}">
        <p14:creationId xmlns:p14="http://schemas.microsoft.com/office/powerpoint/2010/main" val="2779134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15</a:t>
            </a:fld>
            <a:endParaRPr spc="-50" dirty="0"/>
          </a:p>
        </p:txBody>
      </p:sp>
      <p:sp>
        <p:nvSpPr>
          <p:cNvPr id="10" name="CuadroTexto 9">
            <a:extLst>
              <a:ext uri="{FF2B5EF4-FFF2-40B4-BE49-F238E27FC236}">
                <a16:creationId xmlns:a16="http://schemas.microsoft.com/office/drawing/2014/main" id="{F57CD320-B2A1-C8B0-B6B6-4045FBC13498}"/>
              </a:ext>
            </a:extLst>
          </p:cNvPr>
          <p:cNvSpPr txBox="1"/>
          <p:nvPr/>
        </p:nvSpPr>
        <p:spPr>
          <a:xfrm>
            <a:off x="546303" y="1516117"/>
            <a:ext cx="8521497" cy="1200329"/>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El equipo de </a:t>
            </a:r>
            <a:r>
              <a:rPr lang="es-CL" dirty="0" err="1">
                <a:latin typeface="Tahoma" panose="020B0604030504040204" pitchFamily="34" charset="0"/>
                <a:ea typeface="Tahoma" panose="020B0604030504040204" pitchFamily="34" charset="0"/>
                <a:cs typeface="Tahoma" panose="020B0604030504040204" pitchFamily="34" charset="0"/>
              </a:rPr>
              <a:t>Advanced</a:t>
            </a:r>
            <a:r>
              <a:rPr lang="es-CL" dirty="0">
                <a:latin typeface="Tahoma" panose="020B0604030504040204" pitchFamily="34" charset="0"/>
                <a:ea typeface="Tahoma" panose="020B0604030504040204" pitchFamily="34" charset="0"/>
                <a:cs typeface="Tahoma" panose="020B0604030504040204" pitchFamily="34" charset="0"/>
              </a:rPr>
              <a:t> </a:t>
            </a:r>
            <a:r>
              <a:rPr lang="es-CL" dirty="0" err="1">
                <a:latin typeface="Tahoma" panose="020B0604030504040204" pitchFamily="34" charset="0"/>
                <a:ea typeface="Tahoma" panose="020B0604030504040204" pitchFamily="34" charset="0"/>
                <a:cs typeface="Tahoma" panose="020B0604030504040204" pitchFamily="34" charset="0"/>
              </a:rPr>
              <a:t>Analytics</a:t>
            </a:r>
            <a:r>
              <a:rPr lang="es-CL" dirty="0">
                <a:latin typeface="Tahoma" panose="020B0604030504040204" pitchFamily="34" charset="0"/>
                <a:ea typeface="Tahoma" panose="020B0604030504040204" pitchFamily="34" charset="0"/>
                <a:cs typeface="Tahoma" panose="020B0604030504040204" pitchFamily="34" charset="0"/>
              </a:rPr>
              <a:t> debería entregar los datos de los clientes de la siguiente forma.</a:t>
            </a:r>
          </a:p>
          <a:p>
            <a:pPr marL="285750" indent="-285750">
              <a:buFont typeface="Arial" panose="020B0604020202020204" pitchFamily="34" charset="0"/>
              <a:buChar char="•"/>
            </a:pPr>
            <a:endParaRPr lang="es-C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Pregunta: ¿Qué podríamos hacer nosotros con esta data?</a:t>
            </a:r>
          </a:p>
        </p:txBody>
      </p:sp>
      <p:pic>
        <p:nvPicPr>
          <p:cNvPr id="6" name="Imagen 5">
            <a:extLst>
              <a:ext uri="{FF2B5EF4-FFF2-40B4-BE49-F238E27FC236}">
                <a16:creationId xmlns:a16="http://schemas.microsoft.com/office/drawing/2014/main" id="{9E8BA203-27EE-F23A-03EF-2E1876F9FE36}"/>
              </a:ext>
            </a:extLst>
          </p:cNvPr>
          <p:cNvPicPr>
            <a:picLocks noChangeAspect="1"/>
          </p:cNvPicPr>
          <p:nvPr/>
        </p:nvPicPr>
        <p:blipFill>
          <a:blip r:embed="rId3"/>
          <a:stretch>
            <a:fillRect/>
          </a:stretch>
        </p:blipFill>
        <p:spPr>
          <a:xfrm>
            <a:off x="892175" y="2895600"/>
            <a:ext cx="10407650" cy="2907165"/>
          </a:xfrm>
          <a:prstGeom prst="rect">
            <a:avLst/>
          </a:prstGeom>
        </p:spPr>
      </p:pic>
      <p:cxnSp>
        <p:nvCxnSpPr>
          <p:cNvPr id="8" name="Conector recto de flecha 7">
            <a:extLst>
              <a:ext uri="{FF2B5EF4-FFF2-40B4-BE49-F238E27FC236}">
                <a16:creationId xmlns:a16="http://schemas.microsoft.com/office/drawing/2014/main" id="{520C0B21-E3C9-9D28-06BE-85E043C7D265}"/>
              </a:ext>
            </a:extLst>
          </p:cNvPr>
          <p:cNvCxnSpPr/>
          <p:nvPr/>
        </p:nvCxnSpPr>
        <p:spPr>
          <a:xfrm>
            <a:off x="8686800" y="2207579"/>
            <a:ext cx="0" cy="627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DE3B9A3-7497-5D57-78BF-034B825DFC25}"/>
              </a:ext>
            </a:extLst>
          </p:cNvPr>
          <p:cNvCxnSpPr/>
          <p:nvPr/>
        </p:nvCxnSpPr>
        <p:spPr>
          <a:xfrm>
            <a:off x="10363200" y="2207579"/>
            <a:ext cx="0" cy="627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4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16</a:t>
            </a:fld>
            <a:endParaRPr spc="-50" dirty="0"/>
          </a:p>
        </p:txBody>
      </p:sp>
      <p:sp>
        <p:nvSpPr>
          <p:cNvPr id="10" name="CuadroTexto 9">
            <a:extLst>
              <a:ext uri="{FF2B5EF4-FFF2-40B4-BE49-F238E27FC236}">
                <a16:creationId xmlns:a16="http://schemas.microsoft.com/office/drawing/2014/main" id="{F57CD320-B2A1-C8B0-B6B6-4045FBC13498}"/>
              </a:ext>
            </a:extLst>
          </p:cNvPr>
          <p:cNvSpPr txBox="1"/>
          <p:nvPr/>
        </p:nvSpPr>
        <p:spPr>
          <a:xfrm>
            <a:off x="546303" y="1230868"/>
            <a:ext cx="8521497" cy="1477328"/>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Los Data </a:t>
            </a:r>
            <a:r>
              <a:rPr lang="es-CL" dirty="0" err="1">
                <a:latin typeface="Tahoma" panose="020B0604030504040204" pitchFamily="34" charset="0"/>
                <a:ea typeface="Tahoma" panose="020B0604030504040204" pitchFamily="34" charset="0"/>
                <a:cs typeface="Tahoma" panose="020B0604030504040204" pitchFamily="34" charset="0"/>
              </a:rPr>
              <a:t>Scientists</a:t>
            </a:r>
            <a:r>
              <a:rPr lang="es-CL" dirty="0">
                <a:latin typeface="Tahoma" panose="020B0604030504040204" pitchFamily="34" charset="0"/>
                <a:ea typeface="Tahoma" panose="020B0604030504040204" pitchFamily="34" charset="0"/>
                <a:cs typeface="Tahoma" panose="020B0604030504040204" pitchFamily="34" charset="0"/>
              </a:rPr>
              <a:t> dentro de sus procesos de trabajo y modelamiento también pueden proveer la importancia de las variables que llevaron al modelo a hacer su predicción sobre el problema.</a:t>
            </a:r>
          </a:p>
          <a:p>
            <a:pPr marL="285750" indent="-285750">
              <a:buFont typeface="Arial" panose="020B0604020202020204" pitchFamily="34" charset="0"/>
              <a:buChar char="•"/>
            </a:pPr>
            <a:endParaRPr lang="es-C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Ejemplo:</a:t>
            </a:r>
          </a:p>
        </p:txBody>
      </p:sp>
      <p:pic>
        <p:nvPicPr>
          <p:cNvPr id="5" name="Imagen 4">
            <a:extLst>
              <a:ext uri="{FF2B5EF4-FFF2-40B4-BE49-F238E27FC236}">
                <a16:creationId xmlns:a16="http://schemas.microsoft.com/office/drawing/2014/main" id="{BAD5AACD-574E-9C55-7C4C-34AA3055251D}"/>
              </a:ext>
            </a:extLst>
          </p:cNvPr>
          <p:cNvPicPr>
            <a:picLocks noChangeAspect="1"/>
          </p:cNvPicPr>
          <p:nvPr/>
        </p:nvPicPr>
        <p:blipFill>
          <a:blip r:embed="rId3"/>
          <a:stretch>
            <a:fillRect/>
          </a:stretch>
        </p:blipFill>
        <p:spPr>
          <a:xfrm>
            <a:off x="3361057" y="2753405"/>
            <a:ext cx="5469886" cy="3494995"/>
          </a:xfrm>
          <a:prstGeom prst="rect">
            <a:avLst/>
          </a:prstGeom>
        </p:spPr>
      </p:pic>
    </p:spTree>
    <p:extLst>
      <p:ext uri="{BB962C8B-B14F-4D97-AF65-F5344CB8AC3E}">
        <p14:creationId xmlns:p14="http://schemas.microsoft.com/office/powerpoint/2010/main" val="4261817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Resumen del primer paso</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17</a:t>
            </a:fld>
            <a:endParaRPr spc="-50" dirty="0"/>
          </a:p>
        </p:txBody>
      </p:sp>
      <p:grpSp>
        <p:nvGrpSpPr>
          <p:cNvPr id="12" name="Grupo 11">
            <a:extLst>
              <a:ext uri="{FF2B5EF4-FFF2-40B4-BE49-F238E27FC236}">
                <a16:creationId xmlns:a16="http://schemas.microsoft.com/office/drawing/2014/main" id="{29BC216F-8571-0044-D61E-98C484EE5DEB}"/>
              </a:ext>
            </a:extLst>
          </p:cNvPr>
          <p:cNvGrpSpPr/>
          <p:nvPr/>
        </p:nvGrpSpPr>
        <p:grpSpPr>
          <a:xfrm>
            <a:off x="2286000" y="2514600"/>
            <a:ext cx="7795376" cy="3788514"/>
            <a:chOff x="2110623" y="1828800"/>
            <a:chExt cx="7970753" cy="4119562"/>
          </a:xfrm>
        </p:grpSpPr>
        <p:pic>
          <p:nvPicPr>
            <p:cNvPr id="5" name="Imagen 4">
              <a:extLst>
                <a:ext uri="{FF2B5EF4-FFF2-40B4-BE49-F238E27FC236}">
                  <a16:creationId xmlns:a16="http://schemas.microsoft.com/office/drawing/2014/main" id="{4E2F00E3-493A-CEC4-9CE9-58FD8F31678B}"/>
                </a:ext>
              </a:extLst>
            </p:cNvPr>
            <p:cNvPicPr>
              <a:picLocks noChangeAspect="1"/>
            </p:cNvPicPr>
            <p:nvPr/>
          </p:nvPicPr>
          <p:blipFill>
            <a:blip r:embed="rId3"/>
            <a:stretch>
              <a:fillRect/>
            </a:stretch>
          </p:blipFill>
          <p:spPr>
            <a:xfrm>
              <a:off x="2110623" y="2362200"/>
              <a:ext cx="7970753" cy="3586162"/>
            </a:xfrm>
            <a:prstGeom prst="rect">
              <a:avLst/>
            </a:prstGeom>
          </p:spPr>
        </p:pic>
        <p:sp>
          <p:nvSpPr>
            <p:cNvPr id="7" name="Abrir llave 6">
              <a:extLst>
                <a:ext uri="{FF2B5EF4-FFF2-40B4-BE49-F238E27FC236}">
                  <a16:creationId xmlns:a16="http://schemas.microsoft.com/office/drawing/2014/main" id="{71E45D3B-C4D8-4CFF-89AA-3569666A5175}"/>
                </a:ext>
              </a:extLst>
            </p:cNvPr>
            <p:cNvSpPr/>
            <p:nvPr/>
          </p:nvSpPr>
          <p:spPr>
            <a:xfrm rot="5400000">
              <a:off x="5490469" y="1216637"/>
              <a:ext cx="298868" cy="22911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A1771742-74BE-79DF-E4EC-AFB42978E1BD}"/>
                </a:ext>
              </a:extLst>
            </p:cNvPr>
            <p:cNvSpPr txBox="1"/>
            <p:nvPr/>
          </p:nvSpPr>
          <p:spPr>
            <a:xfrm>
              <a:off x="4441908" y="1956408"/>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cxnSp>
          <p:nvCxnSpPr>
            <p:cNvPr id="11" name="Conector recto de flecha 10">
              <a:extLst>
                <a:ext uri="{FF2B5EF4-FFF2-40B4-BE49-F238E27FC236}">
                  <a16:creationId xmlns:a16="http://schemas.microsoft.com/office/drawing/2014/main" id="{B89E7EBB-8C38-947F-B7B2-99503B72390B}"/>
                </a:ext>
              </a:extLst>
            </p:cNvPr>
            <p:cNvCxnSpPr/>
            <p:nvPr/>
          </p:nvCxnSpPr>
          <p:spPr>
            <a:xfrm>
              <a:off x="2819400" y="1828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CCE6684B-44EE-D443-2A6C-2EEFF0D6A025}"/>
              </a:ext>
            </a:extLst>
          </p:cNvPr>
          <p:cNvSpPr txBox="1"/>
          <p:nvPr/>
        </p:nvSpPr>
        <p:spPr>
          <a:xfrm>
            <a:off x="522682" y="957844"/>
            <a:ext cx="8635795" cy="1569660"/>
          </a:xfrm>
          <a:prstGeom prst="rect">
            <a:avLst/>
          </a:prstGeom>
          <a:noFill/>
        </p:spPr>
        <p:txBody>
          <a:bodyPr wrap="square" rtlCol="0">
            <a:spAutoFit/>
          </a:bodyPr>
          <a:lstStyle/>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Definimos el objetivo del proyecto.</a:t>
            </a:r>
          </a:p>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Aprendimos qué es lo que podemos recibir como equipo de negocio.</a:t>
            </a:r>
          </a:p>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O si en algún minuto quieren adentrarse más en el mundo de la ciencia de datos, sirve para entender cómo funciona un proyecto y lo que se puede lograr.</a:t>
            </a:r>
          </a:p>
          <a:p>
            <a:pPr marL="285750" indent="-285750" algn="l">
              <a:buFont typeface="Arial" panose="020B0604020202020204" pitchFamily="34" charset="0"/>
              <a:buChar char="•"/>
            </a:pPr>
            <a:r>
              <a:rPr lang="es-CL" sz="1600" u="sng" dirty="0">
                <a:latin typeface="Tahoma" panose="020B0604030504040204" pitchFamily="34" charset="0"/>
                <a:ea typeface="Tahoma" panose="020B0604030504040204" pitchFamily="34" charset="0"/>
                <a:cs typeface="Tahoma" panose="020B0604030504040204" pitchFamily="34" charset="0"/>
              </a:rPr>
              <a:t>Paréntesis:</a:t>
            </a:r>
            <a:r>
              <a:rPr lang="es-CL" sz="1600" dirty="0">
                <a:latin typeface="Tahoma" panose="020B0604030504040204" pitchFamily="34" charset="0"/>
                <a:ea typeface="Tahoma" panose="020B0604030504040204" pitchFamily="34" charset="0"/>
                <a:cs typeface="Tahoma" panose="020B0604030504040204" pitchFamily="34" charset="0"/>
              </a:rPr>
              <a:t> Se puede entregar la importancia de las variables asociadas a nuestro objetivo de predicción.</a:t>
            </a:r>
          </a:p>
        </p:txBody>
      </p:sp>
    </p:spTree>
    <p:extLst>
      <p:ext uri="{BB962C8B-B14F-4D97-AF65-F5344CB8AC3E}">
        <p14:creationId xmlns:p14="http://schemas.microsoft.com/office/powerpoint/2010/main" val="324587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5. Recolección de Datos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18</a:t>
            </a:fld>
            <a:endParaRPr spc="-50" dirty="0"/>
          </a:p>
        </p:txBody>
      </p:sp>
      <p:pic>
        <p:nvPicPr>
          <p:cNvPr id="5" name="Imagen 4">
            <a:extLst>
              <a:ext uri="{FF2B5EF4-FFF2-40B4-BE49-F238E27FC236}">
                <a16:creationId xmlns:a16="http://schemas.microsoft.com/office/drawing/2014/main" id="{14046ED3-7F36-2CDD-99B0-42099D395FD8}"/>
              </a:ext>
            </a:extLst>
          </p:cNvPr>
          <p:cNvPicPr>
            <a:picLocks noChangeAspect="1"/>
          </p:cNvPicPr>
          <p:nvPr/>
        </p:nvPicPr>
        <p:blipFill>
          <a:blip r:embed="rId3"/>
          <a:stretch>
            <a:fillRect/>
          </a:stretch>
        </p:blipFill>
        <p:spPr>
          <a:xfrm>
            <a:off x="2110623" y="2743200"/>
            <a:ext cx="7970753" cy="3586162"/>
          </a:xfrm>
          <a:prstGeom prst="rect">
            <a:avLst/>
          </a:prstGeom>
        </p:spPr>
      </p:pic>
      <p:cxnSp>
        <p:nvCxnSpPr>
          <p:cNvPr id="12" name="Conector recto de flecha 11">
            <a:extLst>
              <a:ext uri="{FF2B5EF4-FFF2-40B4-BE49-F238E27FC236}">
                <a16:creationId xmlns:a16="http://schemas.microsoft.com/office/drawing/2014/main" id="{EDC14535-0AE7-4F0F-1032-BE26D6507511}"/>
              </a:ext>
            </a:extLst>
          </p:cNvPr>
          <p:cNvCxnSpPr/>
          <p:nvPr/>
        </p:nvCxnSpPr>
        <p:spPr>
          <a:xfrm>
            <a:off x="3962400" y="2209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59ECAD1-1340-66FB-FFF7-EDD8C16F90F9}"/>
              </a:ext>
            </a:extLst>
          </p:cNvPr>
          <p:cNvSpPr txBox="1"/>
          <p:nvPr/>
        </p:nvSpPr>
        <p:spPr>
          <a:xfrm>
            <a:off x="546302" y="1182405"/>
            <a:ext cx="8445271" cy="923330"/>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Para un proyecto de Data </a:t>
            </a:r>
            <a:r>
              <a:rPr lang="es-CL" dirty="0" err="1">
                <a:latin typeface="Tahoma" panose="020B0604030504040204" pitchFamily="34" charset="0"/>
                <a:ea typeface="Tahoma" panose="020B0604030504040204" pitchFamily="34" charset="0"/>
                <a:cs typeface="Tahoma" panose="020B0604030504040204" pitchFamily="34" charset="0"/>
              </a:rPr>
              <a:t>Science</a:t>
            </a:r>
            <a:r>
              <a:rPr lang="es-CL" dirty="0">
                <a:latin typeface="Tahoma" panose="020B0604030504040204" pitchFamily="34" charset="0"/>
                <a:ea typeface="Tahoma" panose="020B0604030504040204" pitchFamily="34" charset="0"/>
                <a:cs typeface="Tahoma" panose="020B0604030504040204" pitchFamily="34" charset="0"/>
              </a:rPr>
              <a:t> el centro son los datos, por lo tanto, entraremos más en detalle de las fuentes de datos a las cuales podemos acceder.</a:t>
            </a:r>
          </a:p>
        </p:txBody>
      </p:sp>
    </p:spTree>
    <p:extLst>
      <p:ext uri="{BB962C8B-B14F-4D97-AF65-F5344CB8AC3E}">
        <p14:creationId xmlns:p14="http://schemas.microsoft.com/office/powerpoint/2010/main" val="226809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2" y="416128"/>
            <a:ext cx="8597697"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0" dirty="0" err="1">
                <a:solidFill>
                  <a:srgbClr val="797979"/>
                </a:solidFill>
              </a:rPr>
              <a:t>Tipos</a:t>
            </a:r>
            <a:endParaRPr spc="-10" dirty="0">
              <a:solidFill>
                <a:srgbClr val="797979"/>
              </a:solidFill>
            </a:endParaRPr>
          </a:p>
        </p:txBody>
      </p:sp>
      <p:pic>
        <p:nvPicPr>
          <p:cNvPr id="4" name="object 4"/>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23</a:t>
            </a:r>
          </a:p>
        </p:txBody>
      </p:sp>
      <p:grpSp>
        <p:nvGrpSpPr>
          <p:cNvPr id="20" name="Grupo 19">
            <a:extLst>
              <a:ext uri="{FF2B5EF4-FFF2-40B4-BE49-F238E27FC236}">
                <a16:creationId xmlns:a16="http://schemas.microsoft.com/office/drawing/2014/main" id="{0BDBDD78-843E-9F9A-83CA-D8D2BFF1AB76}"/>
              </a:ext>
            </a:extLst>
          </p:cNvPr>
          <p:cNvGrpSpPr/>
          <p:nvPr/>
        </p:nvGrpSpPr>
        <p:grpSpPr>
          <a:xfrm>
            <a:off x="546302" y="1859289"/>
            <a:ext cx="11569498" cy="4716960"/>
            <a:chOff x="1217125" y="2057401"/>
            <a:chExt cx="11569498" cy="4716960"/>
          </a:xfrm>
        </p:grpSpPr>
        <p:grpSp>
          <p:nvGrpSpPr>
            <p:cNvPr id="14" name="Grupo 13">
              <a:extLst>
                <a:ext uri="{FF2B5EF4-FFF2-40B4-BE49-F238E27FC236}">
                  <a16:creationId xmlns:a16="http://schemas.microsoft.com/office/drawing/2014/main" id="{3D0FC0FD-9246-34EF-5EA0-EDB877563D1A}"/>
                </a:ext>
              </a:extLst>
            </p:cNvPr>
            <p:cNvGrpSpPr/>
            <p:nvPr/>
          </p:nvGrpSpPr>
          <p:grpSpPr>
            <a:xfrm>
              <a:off x="1219200" y="2057401"/>
              <a:ext cx="11567423" cy="349455"/>
              <a:chOff x="108204" y="1732788"/>
              <a:chExt cx="14589610" cy="485148"/>
            </a:xfrm>
          </p:grpSpPr>
          <p:sp>
            <p:nvSpPr>
              <p:cNvPr id="5" name="object 5"/>
              <p:cNvSpPr txBox="1"/>
              <p:nvPr/>
            </p:nvSpPr>
            <p:spPr>
              <a:xfrm>
                <a:off x="108204" y="1732788"/>
                <a:ext cx="2720340" cy="485148"/>
              </a:xfrm>
              <a:prstGeom prst="rect">
                <a:avLst/>
              </a:prstGeom>
              <a:solidFill>
                <a:srgbClr val="00AFEF"/>
              </a:solidFill>
            </p:spPr>
            <p:txBody>
              <a:bodyPr vert="horz" wrap="square" lIns="0" tIns="132715" rIns="0" bIns="0" rtlCol="0">
                <a:spAutoFit/>
              </a:bodyPr>
              <a:lstStyle/>
              <a:p>
                <a:pPr marL="473075" algn="l">
                  <a:lnSpc>
                    <a:spcPct val="100000"/>
                  </a:lnSpc>
                  <a:spcBef>
                    <a:spcPts val="1045"/>
                  </a:spcBef>
                </a:pPr>
                <a:r>
                  <a:rPr sz="1400" dirty="0">
                    <a:solidFill>
                      <a:srgbClr val="FFFFFF"/>
                    </a:solidFill>
                    <a:latin typeface="Tahoma"/>
                    <a:cs typeface="Tahoma"/>
                  </a:rPr>
                  <a:t>Bases</a:t>
                </a:r>
                <a:r>
                  <a:rPr sz="1400" spc="-20" dirty="0">
                    <a:solidFill>
                      <a:srgbClr val="FFFFFF"/>
                    </a:solidFill>
                    <a:latin typeface="Tahoma"/>
                    <a:cs typeface="Tahoma"/>
                  </a:rPr>
                  <a:t> </a:t>
                </a:r>
                <a:r>
                  <a:rPr sz="1400" dirty="0">
                    <a:solidFill>
                      <a:srgbClr val="FFFFFF"/>
                    </a:solidFill>
                    <a:latin typeface="Tahoma"/>
                    <a:cs typeface="Tahoma"/>
                  </a:rPr>
                  <a:t>de</a:t>
                </a:r>
                <a:r>
                  <a:rPr sz="1400" spc="-5" dirty="0">
                    <a:solidFill>
                      <a:srgbClr val="FFFFFF"/>
                    </a:solidFill>
                    <a:latin typeface="Tahoma"/>
                    <a:cs typeface="Tahoma"/>
                  </a:rPr>
                  <a:t> </a:t>
                </a:r>
                <a:r>
                  <a:rPr sz="1400" spc="-10" dirty="0">
                    <a:solidFill>
                      <a:srgbClr val="FFFFFF"/>
                    </a:solidFill>
                    <a:latin typeface="Tahoma"/>
                    <a:cs typeface="Tahoma"/>
                  </a:rPr>
                  <a:t>datos</a:t>
                </a:r>
                <a:endParaRPr sz="1400" dirty="0">
                  <a:latin typeface="Tahoma"/>
                  <a:cs typeface="Tahoma"/>
                </a:endParaRPr>
              </a:p>
            </p:txBody>
          </p:sp>
          <p:sp>
            <p:nvSpPr>
              <p:cNvPr id="7" name="object 7"/>
              <p:cNvSpPr txBox="1"/>
              <p:nvPr/>
            </p:nvSpPr>
            <p:spPr>
              <a:xfrm>
                <a:off x="3195827" y="1732788"/>
                <a:ext cx="2722246" cy="485148"/>
              </a:xfrm>
              <a:prstGeom prst="rect">
                <a:avLst/>
              </a:prstGeom>
              <a:solidFill>
                <a:srgbClr val="00AFEF"/>
              </a:solidFill>
            </p:spPr>
            <p:txBody>
              <a:bodyPr vert="horz" wrap="square" lIns="0" tIns="132715" rIns="0" bIns="0" rtlCol="0">
                <a:spAutoFit/>
              </a:bodyPr>
              <a:lstStyle/>
              <a:p>
                <a:pPr marL="447040" algn="l">
                  <a:lnSpc>
                    <a:spcPct val="100000"/>
                  </a:lnSpc>
                  <a:spcBef>
                    <a:spcPts val="1045"/>
                  </a:spcBef>
                </a:pPr>
                <a:r>
                  <a:rPr sz="1400" dirty="0">
                    <a:solidFill>
                      <a:srgbClr val="FFFFFF"/>
                    </a:solidFill>
                    <a:latin typeface="Tahoma"/>
                    <a:cs typeface="Tahoma"/>
                  </a:rPr>
                  <a:t>Archivos</a:t>
                </a:r>
                <a:r>
                  <a:rPr sz="1400" spc="-100" dirty="0">
                    <a:solidFill>
                      <a:srgbClr val="FFFFFF"/>
                    </a:solidFill>
                    <a:latin typeface="Tahoma"/>
                    <a:cs typeface="Tahoma"/>
                  </a:rPr>
                  <a:t> </a:t>
                </a:r>
                <a:r>
                  <a:rPr sz="1400" spc="-10" dirty="0">
                    <a:solidFill>
                      <a:srgbClr val="FFFFFF"/>
                    </a:solidFill>
                    <a:latin typeface="Tahoma"/>
                    <a:cs typeface="Tahoma"/>
                  </a:rPr>
                  <a:t>planos</a:t>
                </a:r>
                <a:endParaRPr sz="1400" dirty="0">
                  <a:latin typeface="Tahoma"/>
                  <a:cs typeface="Tahoma"/>
                </a:endParaRPr>
              </a:p>
            </p:txBody>
          </p:sp>
          <p:sp>
            <p:nvSpPr>
              <p:cNvPr id="9" name="object 9"/>
              <p:cNvSpPr txBox="1"/>
              <p:nvPr/>
            </p:nvSpPr>
            <p:spPr>
              <a:xfrm>
                <a:off x="6259151" y="1732788"/>
                <a:ext cx="2722246" cy="485148"/>
              </a:xfrm>
              <a:prstGeom prst="rect">
                <a:avLst/>
              </a:prstGeom>
              <a:solidFill>
                <a:srgbClr val="00AFEF"/>
              </a:solidFill>
            </p:spPr>
            <p:txBody>
              <a:bodyPr vert="horz" wrap="square" lIns="0" tIns="132715" rIns="0" bIns="0" rtlCol="0">
                <a:spAutoFit/>
              </a:bodyPr>
              <a:lstStyle/>
              <a:p>
                <a:pPr marL="563245" algn="l">
                  <a:lnSpc>
                    <a:spcPct val="100000"/>
                  </a:lnSpc>
                  <a:spcBef>
                    <a:spcPts val="1045"/>
                  </a:spcBef>
                </a:pPr>
                <a:r>
                  <a:rPr sz="1400" dirty="0">
                    <a:solidFill>
                      <a:srgbClr val="FFFFFF"/>
                    </a:solidFill>
                    <a:latin typeface="Tahoma"/>
                    <a:cs typeface="Tahoma"/>
                  </a:rPr>
                  <a:t>Servicios</a:t>
                </a:r>
                <a:r>
                  <a:rPr sz="1400" spc="-95" dirty="0">
                    <a:solidFill>
                      <a:srgbClr val="FFFFFF"/>
                    </a:solidFill>
                    <a:latin typeface="Tahoma"/>
                    <a:cs typeface="Tahoma"/>
                  </a:rPr>
                  <a:t> </a:t>
                </a:r>
                <a:r>
                  <a:rPr sz="1400" spc="-25" dirty="0">
                    <a:solidFill>
                      <a:srgbClr val="FFFFFF"/>
                    </a:solidFill>
                    <a:latin typeface="Tahoma"/>
                    <a:cs typeface="Tahoma"/>
                  </a:rPr>
                  <a:t>web</a:t>
                </a:r>
                <a:endParaRPr sz="1400">
                  <a:latin typeface="Tahoma"/>
                  <a:cs typeface="Tahoma"/>
                </a:endParaRPr>
              </a:p>
            </p:txBody>
          </p:sp>
          <p:sp>
            <p:nvSpPr>
              <p:cNvPr id="11" name="object 11"/>
              <p:cNvSpPr txBox="1"/>
              <p:nvPr/>
            </p:nvSpPr>
            <p:spPr>
              <a:xfrm>
                <a:off x="11977474" y="1732788"/>
                <a:ext cx="2720340" cy="485148"/>
              </a:xfrm>
              <a:prstGeom prst="rect">
                <a:avLst/>
              </a:prstGeom>
              <a:solidFill>
                <a:srgbClr val="00AFEF"/>
              </a:solidFill>
            </p:spPr>
            <p:txBody>
              <a:bodyPr vert="horz" wrap="square" lIns="0" tIns="132715" rIns="0" bIns="0" rtlCol="0">
                <a:spAutoFit/>
              </a:bodyPr>
              <a:lstStyle/>
              <a:p>
                <a:pPr marL="570865" algn="l">
                  <a:lnSpc>
                    <a:spcPct val="100000"/>
                  </a:lnSpc>
                  <a:spcBef>
                    <a:spcPts val="1045"/>
                  </a:spcBef>
                </a:pPr>
                <a:r>
                  <a:rPr sz="1400" dirty="0" err="1">
                    <a:solidFill>
                      <a:srgbClr val="FFFFFF"/>
                    </a:solidFill>
                    <a:latin typeface="Tahoma"/>
                    <a:cs typeface="Tahoma"/>
                  </a:rPr>
                  <a:t>Otras</a:t>
                </a:r>
                <a:r>
                  <a:rPr sz="1400" spc="-65" dirty="0">
                    <a:solidFill>
                      <a:srgbClr val="FFFFFF"/>
                    </a:solidFill>
                    <a:latin typeface="Tahoma"/>
                    <a:cs typeface="Tahoma"/>
                  </a:rPr>
                  <a:t> </a:t>
                </a:r>
                <a:r>
                  <a:rPr sz="1400" spc="-10" dirty="0" err="1">
                    <a:solidFill>
                      <a:srgbClr val="FFFFFF"/>
                    </a:solidFill>
                    <a:latin typeface="Tahoma"/>
                    <a:cs typeface="Tahoma"/>
                  </a:rPr>
                  <a:t>fuentes</a:t>
                </a:r>
                <a:r>
                  <a:rPr lang="es-ES" sz="1400" spc="-10" dirty="0">
                    <a:solidFill>
                      <a:srgbClr val="FFFFFF"/>
                    </a:solidFill>
                    <a:latin typeface="Tahoma"/>
                    <a:cs typeface="Tahoma"/>
                  </a:rPr>
                  <a:t> </a:t>
                </a:r>
                <a:endParaRPr sz="1400" dirty="0">
                  <a:latin typeface="Tahoma"/>
                  <a:cs typeface="Tahoma"/>
                </a:endParaRPr>
              </a:p>
            </p:txBody>
          </p:sp>
        </p:grpSp>
        <p:sp>
          <p:nvSpPr>
            <p:cNvPr id="16" name="Rectángulo 15">
              <a:extLst>
                <a:ext uri="{FF2B5EF4-FFF2-40B4-BE49-F238E27FC236}">
                  <a16:creationId xmlns:a16="http://schemas.microsoft.com/office/drawing/2014/main" id="{7CAD1839-A8F1-9E68-D53F-13E381891C03}"/>
                </a:ext>
              </a:extLst>
            </p:cNvPr>
            <p:cNvSpPr/>
            <p:nvPr/>
          </p:nvSpPr>
          <p:spPr>
            <a:xfrm>
              <a:off x="3668744" y="2405509"/>
              <a:ext cx="2156831" cy="4368851"/>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a:t>
              </a:r>
              <a:r>
                <a:rPr lang="es-CL" sz="1400" dirty="0">
                  <a:solidFill>
                    <a:schemeClr val="tx1"/>
                  </a:solidFill>
                  <a:latin typeface="Tahoma"/>
                  <a:cs typeface="Tahoma"/>
                </a:rPr>
                <a:t>corresponder</a:t>
              </a:r>
              <a:r>
                <a:rPr lang="es-CL" sz="1400" spc="-95" dirty="0">
                  <a:solidFill>
                    <a:schemeClr val="tx1"/>
                  </a:solidFill>
                  <a:latin typeface="Tahoma"/>
                  <a:cs typeface="Tahoma"/>
                </a:rPr>
                <a:t> </a:t>
              </a:r>
              <a:r>
                <a:rPr lang="es-CL" sz="1400" spc="-50" dirty="0">
                  <a:solidFill>
                    <a:schemeClr val="tx1"/>
                  </a:solidFill>
                  <a:latin typeface="Tahoma"/>
                  <a:cs typeface="Tahoma"/>
                </a:rPr>
                <a:t>a </a:t>
              </a:r>
              <a:r>
                <a:rPr lang="es-CL" sz="1400" dirty="0">
                  <a:solidFill>
                    <a:schemeClr val="tx1"/>
                  </a:solidFill>
                  <a:latin typeface="Tahoma"/>
                  <a:cs typeface="Tahoma"/>
                </a:rPr>
                <a:t>data</a:t>
              </a:r>
              <a:r>
                <a:rPr lang="es-CL" sz="1400" spc="-15" dirty="0">
                  <a:solidFill>
                    <a:schemeClr val="tx1"/>
                  </a:solidFill>
                  <a:latin typeface="Tahoma"/>
                  <a:cs typeface="Tahoma"/>
                </a:rPr>
                <a:t> </a:t>
              </a:r>
              <a:r>
                <a:rPr lang="es-CL" sz="1400" spc="-10" dirty="0">
                  <a:solidFill>
                    <a:schemeClr val="tx1"/>
                  </a:solidFill>
                  <a:latin typeface="Tahoma"/>
                  <a:cs typeface="Tahoma"/>
                </a:rPr>
                <a:t>externa.</a:t>
              </a:r>
              <a:endParaRPr lang="es-CL" sz="1400" dirty="0">
                <a:solidFill>
                  <a:schemeClr val="tx1"/>
                </a:solidFill>
                <a:latin typeface="Tahoma"/>
                <a:cs typeface="Tahoma"/>
              </a:endParaRPr>
            </a:p>
            <a:p>
              <a:pPr marL="346710" marR="297815" indent="-228600" algn="l">
                <a:lnSpc>
                  <a:spcPts val="2280"/>
                </a:lnSpc>
                <a:spcBef>
                  <a:spcPts val="420"/>
                </a:spcBef>
                <a:buChar char="•"/>
                <a:tabLst>
                  <a:tab pos="346710" algn="l"/>
                </a:tabLst>
              </a:pPr>
              <a:r>
                <a:rPr lang="es-CL" sz="1400" dirty="0">
                  <a:solidFill>
                    <a:schemeClr val="tx1"/>
                  </a:solidFill>
                  <a:latin typeface="Tahoma"/>
                  <a:cs typeface="Tahoma"/>
                </a:rPr>
                <a:t>Suelen </a:t>
              </a:r>
              <a:r>
                <a:rPr lang="es-CL" sz="1400" spc="-10" dirty="0">
                  <a:solidFill>
                    <a:schemeClr val="tx1"/>
                  </a:solidFill>
                  <a:latin typeface="Tahoma"/>
                  <a:cs typeface="Tahoma"/>
                </a:rPr>
                <a:t>tener </a:t>
              </a:r>
              <a:r>
                <a:rPr lang="es-CL" sz="1400" dirty="0">
                  <a:solidFill>
                    <a:schemeClr val="tx1"/>
                  </a:solidFill>
                  <a:latin typeface="Tahoma"/>
                  <a:cs typeface="Tahoma"/>
                </a:rPr>
                <a:t>formato</a:t>
              </a:r>
              <a:r>
                <a:rPr lang="es-CL" sz="1400" spc="-70" dirty="0">
                  <a:solidFill>
                    <a:schemeClr val="tx1"/>
                  </a:solidFill>
                  <a:latin typeface="Tahoma"/>
                  <a:cs typeface="Tahoma"/>
                </a:rPr>
                <a:t> </a:t>
              </a:r>
              <a:r>
                <a:rPr lang="es-CL" sz="1400" dirty="0">
                  <a:solidFill>
                    <a:schemeClr val="tx1"/>
                  </a:solidFill>
                  <a:latin typeface="Tahoma"/>
                  <a:cs typeface="Tahoma"/>
                </a:rPr>
                <a:t>XLS, XLSX,</a:t>
              </a:r>
              <a:r>
                <a:rPr lang="es-CL" sz="1400" spc="-60" dirty="0">
                  <a:solidFill>
                    <a:schemeClr val="tx1"/>
                  </a:solidFill>
                  <a:latin typeface="Tahoma"/>
                  <a:cs typeface="Tahoma"/>
                </a:rPr>
                <a:t> </a:t>
              </a:r>
              <a:r>
                <a:rPr lang="es-CL" sz="1400" spc="-25" dirty="0">
                  <a:solidFill>
                    <a:schemeClr val="tx1"/>
                  </a:solidFill>
                  <a:latin typeface="Tahoma"/>
                  <a:cs typeface="Tahoma"/>
                </a:rPr>
                <a:t>CSV </a:t>
              </a:r>
              <a:r>
                <a:rPr lang="es-CL" sz="1400" dirty="0">
                  <a:solidFill>
                    <a:schemeClr val="tx1"/>
                  </a:solidFill>
                  <a:latin typeface="Tahoma"/>
                  <a:cs typeface="Tahoma"/>
                </a:rPr>
                <a:t>o </a:t>
              </a:r>
              <a:r>
                <a:rPr lang="es-CL" sz="1400" spc="-20" dirty="0">
                  <a:solidFill>
                    <a:schemeClr val="tx1"/>
                  </a:solidFill>
                  <a:latin typeface="Tahoma"/>
                  <a:cs typeface="Tahoma"/>
                </a:rPr>
                <a:t>JSON.</a:t>
              </a:r>
            </a:p>
            <a:p>
              <a:pPr marL="346710" marR="297815" indent="-228600" algn="l">
                <a:lnSpc>
                  <a:spcPts val="2280"/>
                </a:lnSpc>
                <a:spcBef>
                  <a:spcPts val="420"/>
                </a:spcBef>
                <a:buChar char="•"/>
                <a:tabLst>
                  <a:tab pos="346710" algn="l"/>
                </a:tabLst>
              </a:pPr>
              <a:r>
                <a:rPr lang="es-CL" sz="1400" spc="-20" dirty="0">
                  <a:solidFill>
                    <a:schemeClr val="tx1"/>
                  </a:solidFill>
                  <a:latin typeface="Tahoma"/>
                  <a:cs typeface="Tahoma"/>
                </a:rPr>
                <a:t>Rara vez se actualizan.</a:t>
              </a:r>
            </a:p>
            <a:p>
              <a:pPr marL="346710" marR="297815" indent="-228600" algn="l">
                <a:lnSpc>
                  <a:spcPts val="2280"/>
                </a:lnSpc>
                <a:spcBef>
                  <a:spcPts val="420"/>
                </a:spcBef>
                <a:buChar char="•"/>
                <a:tabLst>
                  <a:tab pos="346710" algn="l"/>
                </a:tabLst>
              </a:pPr>
              <a:r>
                <a:rPr lang="es-CL" sz="1400" spc="-20" dirty="0">
                  <a:solidFill>
                    <a:schemeClr val="tx1"/>
                  </a:solidFill>
                  <a:latin typeface="Tahoma"/>
                  <a:cs typeface="Tahoma"/>
                </a:rPr>
                <a:t>Son propensos a tener errores.</a:t>
              </a:r>
            </a:p>
            <a:p>
              <a:pPr marL="346710" marR="297815" indent="-228600">
                <a:lnSpc>
                  <a:spcPts val="2280"/>
                </a:lnSpc>
                <a:spcBef>
                  <a:spcPts val="420"/>
                </a:spcBef>
                <a:buChar char="•"/>
                <a:tabLst>
                  <a:tab pos="346710" algn="l"/>
                </a:tabLst>
              </a:pPr>
              <a:endParaRPr lang="es-CL" sz="1400" spc="-20" dirty="0">
                <a:solidFill>
                  <a:schemeClr val="tx1"/>
                </a:solidFill>
                <a:latin typeface="Tahoma"/>
                <a:cs typeface="Tahoma"/>
              </a:endParaRPr>
            </a:p>
            <a:p>
              <a:pPr marL="346710" marR="297815" indent="-228600">
                <a:lnSpc>
                  <a:spcPts val="2280"/>
                </a:lnSpc>
                <a:spcBef>
                  <a:spcPts val="420"/>
                </a:spcBef>
                <a:buChar char="•"/>
                <a:tabLst>
                  <a:tab pos="346710" algn="l"/>
                </a:tabLst>
              </a:pPr>
              <a:endParaRPr lang="es-CL" sz="1400" dirty="0">
                <a:solidFill>
                  <a:schemeClr val="tx1"/>
                </a:solidFill>
                <a:latin typeface="Tahoma"/>
                <a:cs typeface="Tahoma"/>
              </a:endParaRPr>
            </a:p>
          </p:txBody>
        </p:sp>
        <p:sp>
          <p:nvSpPr>
            <p:cNvPr id="17" name="Rectángulo 16">
              <a:extLst>
                <a:ext uri="{FF2B5EF4-FFF2-40B4-BE49-F238E27FC236}">
                  <a16:creationId xmlns:a16="http://schemas.microsoft.com/office/drawing/2014/main" id="{2D3D7132-B97F-7D1F-AF16-D3C824FEBC84}"/>
                </a:ext>
              </a:extLst>
            </p:cNvPr>
            <p:cNvSpPr/>
            <p:nvPr/>
          </p:nvSpPr>
          <p:spPr>
            <a:xfrm>
              <a:off x="6099586" y="2404166"/>
              <a:ext cx="2156831" cy="4368850"/>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Suelen corresponder a data externa.</a:t>
              </a:r>
            </a:p>
            <a:p>
              <a:pPr marL="347980" marR="243840" indent="-229235" algn="l">
                <a:lnSpc>
                  <a:spcPct val="90500"/>
                </a:lnSpc>
                <a:spcBef>
                  <a:spcPts val="385"/>
                </a:spcBef>
                <a:buChar char="•"/>
                <a:tabLst>
                  <a:tab pos="347980" algn="l"/>
                </a:tabLst>
              </a:pPr>
              <a:r>
                <a:rPr lang="es-CL" sz="1400" spc="-10" dirty="0">
                  <a:solidFill>
                    <a:schemeClr val="tx1"/>
                  </a:solidFill>
                  <a:latin typeface="Tahoma"/>
                  <a:cs typeface="Tahoma"/>
                </a:rPr>
                <a:t>Se recurre en general a técnicas de web </a:t>
              </a:r>
              <a:r>
                <a:rPr lang="es-CL" sz="1400" spc="-10" dirty="0" err="1">
                  <a:solidFill>
                    <a:schemeClr val="tx1"/>
                  </a:solidFill>
                  <a:latin typeface="Tahoma"/>
                  <a:cs typeface="Tahoma"/>
                </a:rPr>
                <a:t>scraping</a:t>
              </a:r>
              <a:r>
                <a:rPr lang="es-CL" sz="1400" spc="-10" dirty="0">
                  <a:solidFill>
                    <a:schemeClr val="tx1"/>
                  </a:solidFill>
                  <a:latin typeface="Tahoma"/>
                  <a:cs typeface="Tahoma"/>
                </a:rPr>
                <a:t> (</a:t>
              </a:r>
              <a:r>
                <a:rPr lang="es-CL" sz="1400" spc="-10" dirty="0" err="1">
                  <a:solidFill>
                    <a:schemeClr val="tx1"/>
                  </a:solidFill>
                  <a:latin typeface="Tahoma"/>
                  <a:cs typeface="Tahoma"/>
                </a:rPr>
                <a:t>APIs</a:t>
              </a:r>
              <a:r>
                <a:rPr lang="es-CL" sz="1400" spc="-10" dirty="0">
                  <a:solidFill>
                    <a:schemeClr val="tx1"/>
                  </a:solidFill>
                  <a:latin typeface="Tahoma"/>
                  <a:cs typeface="Tahoma"/>
                </a:rPr>
                <a:t>, web </a:t>
              </a:r>
              <a:r>
                <a:rPr lang="es-CL" sz="1400" spc="-10" dirty="0" err="1">
                  <a:solidFill>
                    <a:schemeClr val="tx1"/>
                  </a:solidFill>
                  <a:latin typeface="Tahoma"/>
                  <a:cs typeface="Tahoma"/>
                </a:rPr>
                <a:t>crawler</a:t>
              </a:r>
              <a:r>
                <a:rPr lang="es-CL" sz="1400" spc="-10" dirty="0">
                  <a:solidFill>
                    <a:schemeClr val="tx1"/>
                  </a:solidFill>
                  <a:latin typeface="Tahoma"/>
                  <a:cs typeface="Tahoma"/>
                </a:rPr>
                <a:t>, </a:t>
              </a:r>
              <a:r>
                <a:rPr lang="es-CL" sz="1400" spc="-10" dirty="0" err="1">
                  <a:solidFill>
                    <a:schemeClr val="tx1"/>
                  </a:solidFill>
                  <a:latin typeface="Tahoma"/>
                  <a:cs typeface="Tahoma"/>
                </a:rPr>
                <a:t>ready-to</a:t>
              </a:r>
              <a:r>
                <a:rPr lang="es-CL" sz="1400" spc="-10" dirty="0">
                  <a:solidFill>
                    <a:schemeClr val="tx1"/>
                  </a:solidFill>
                  <a:latin typeface="Tahoma"/>
                  <a:cs typeface="Tahoma"/>
                </a:rPr>
                <a:t>- use </a:t>
              </a:r>
              <a:r>
                <a:rPr lang="es-CL" sz="1400" spc="-10" dirty="0" err="1">
                  <a:solidFill>
                    <a:schemeClr val="tx1"/>
                  </a:solidFill>
                  <a:latin typeface="Tahoma"/>
                  <a:cs typeface="Tahoma"/>
                </a:rPr>
                <a:t>crawler</a:t>
              </a:r>
              <a:r>
                <a:rPr lang="es-CL" sz="1400" spc="-10" dirty="0">
                  <a:solidFill>
                    <a:schemeClr val="tx1"/>
                  </a:solidFill>
                  <a:latin typeface="Tahoma"/>
                  <a:cs typeface="Tahoma"/>
                </a:rPr>
                <a:t>)</a:t>
              </a: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
          <p:nvSpPr>
            <p:cNvPr id="18" name="Rectángulo 17">
              <a:extLst>
                <a:ext uri="{FF2B5EF4-FFF2-40B4-BE49-F238E27FC236}">
                  <a16:creationId xmlns:a16="http://schemas.microsoft.com/office/drawing/2014/main" id="{C0BE64CF-ABC8-4158-6058-17F18FF07849}"/>
                </a:ext>
              </a:extLst>
            </p:cNvPr>
            <p:cNvSpPr/>
            <p:nvPr/>
          </p:nvSpPr>
          <p:spPr>
            <a:xfrm>
              <a:off x="10629792" y="2404165"/>
              <a:ext cx="2156831" cy="4368849"/>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345" marR="733425" indent="-228600" algn="l">
                <a:lnSpc>
                  <a:spcPct val="90500"/>
                </a:lnSpc>
                <a:spcBef>
                  <a:spcPts val="825"/>
                </a:spcBef>
                <a:buChar char="•"/>
                <a:tabLst>
                  <a:tab pos="347345" algn="l"/>
                </a:tabLst>
              </a:pPr>
              <a:r>
                <a:rPr lang="es-CL" sz="1400" spc="-10" dirty="0">
                  <a:solidFill>
                    <a:schemeClr val="tx1"/>
                  </a:solidFill>
                  <a:latin typeface="Tahoma"/>
                  <a:cs typeface="Tahoma"/>
                </a:rPr>
                <a:t>Incluyen RSS </a:t>
              </a:r>
              <a:r>
                <a:rPr lang="es-CL" sz="1400" spc="-10" dirty="0" err="1">
                  <a:solidFill>
                    <a:schemeClr val="tx1"/>
                  </a:solidFill>
                  <a:latin typeface="Tahoma"/>
                  <a:cs typeface="Tahoma"/>
                </a:rPr>
                <a:t>feeds</a:t>
              </a:r>
              <a:r>
                <a:rPr lang="es-CL" sz="1400" spc="-10" dirty="0">
                  <a:solidFill>
                    <a:schemeClr val="tx1"/>
                  </a:solidFill>
                  <a:latin typeface="Tahoma"/>
                  <a:cs typeface="Tahoma"/>
                </a:rPr>
                <a:t> (Google </a:t>
              </a:r>
              <a:r>
                <a:rPr lang="es-CL" sz="1400" spc="-10" dirty="0" err="1">
                  <a:solidFill>
                    <a:schemeClr val="tx1"/>
                  </a:solidFill>
                  <a:latin typeface="Tahoma"/>
                  <a:cs typeface="Tahoma"/>
                </a:rPr>
                <a:t>Analytics</a:t>
              </a:r>
              <a:r>
                <a:rPr lang="es-CL" sz="1400" spc="-10" dirty="0">
                  <a:solidFill>
                    <a:schemeClr val="tx1"/>
                  </a:solidFill>
                  <a:latin typeface="Tahoma"/>
                  <a:cs typeface="Tahoma"/>
                </a:rPr>
                <a:t>)</a:t>
              </a: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
          <p:nvSpPr>
            <p:cNvPr id="19" name="Rectángulo 18">
              <a:extLst>
                <a:ext uri="{FF2B5EF4-FFF2-40B4-BE49-F238E27FC236}">
                  <a16:creationId xmlns:a16="http://schemas.microsoft.com/office/drawing/2014/main" id="{B07D5508-6079-EA93-771A-CDA4EF75FBE8}"/>
                </a:ext>
              </a:extLst>
            </p:cNvPr>
            <p:cNvSpPr/>
            <p:nvPr/>
          </p:nvSpPr>
          <p:spPr>
            <a:xfrm>
              <a:off x="1217125" y="2404165"/>
              <a:ext cx="2156831" cy="4370196"/>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corresponder a data interna.</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ser relacionales.</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Contienen en su mayoría datos transaccionales. (CRM o ERP)</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Requieren en general procesos ETL.</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Se interactúa vía lenguaje SQL.</a:t>
              </a:r>
            </a:p>
          </p:txBody>
        </p:sp>
      </p:grpSp>
      <p:sp>
        <p:nvSpPr>
          <p:cNvPr id="21" name="object 9">
            <a:extLst>
              <a:ext uri="{FF2B5EF4-FFF2-40B4-BE49-F238E27FC236}">
                <a16:creationId xmlns:a16="http://schemas.microsoft.com/office/drawing/2014/main" id="{743BC21D-79FA-7833-B147-4CB1EFAC6247}"/>
              </a:ext>
            </a:extLst>
          </p:cNvPr>
          <p:cNvSpPr txBox="1"/>
          <p:nvPr/>
        </p:nvSpPr>
        <p:spPr>
          <a:xfrm>
            <a:off x="7691035" y="1859289"/>
            <a:ext cx="2158342" cy="349455"/>
          </a:xfrm>
          <a:prstGeom prst="rect">
            <a:avLst/>
          </a:prstGeom>
          <a:solidFill>
            <a:srgbClr val="00AFEF"/>
          </a:solidFill>
        </p:spPr>
        <p:txBody>
          <a:bodyPr vert="horz" wrap="square" lIns="0" tIns="132715" rIns="0" bIns="0" rtlCol="0">
            <a:spAutoFit/>
          </a:bodyPr>
          <a:lstStyle/>
          <a:p>
            <a:pPr marL="563245" algn="l">
              <a:lnSpc>
                <a:spcPct val="100000"/>
              </a:lnSpc>
              <a:spcBef>
                <a:spcPts val="1045"/>
              </a:spcBef>
            </a:pPr>
            <a:r>
              <a:rPr lang="es-ES" sz="1400" dirty="0">
                <a:solidFill>
                  <a:srgbClr val="FFFFFF"/>
                </a:solidFill>
                <a:latin typeface="Tahoma"/>
                <a:cs typeface="Tahoma"/>
              </a:rPr>
              <a:t>Nube</a:t>
            </a:r>
            <a:endParaRPr sz="1400" dirty="0">
              <a:latin typeface="Tahoma"/>
              <a:cs typeface="Tahoma"/>
            </a:endParaRPr>
          </a:p>
        </p:txBody>
      </p:sp>
      <p:sp>
        <p:nvSpPr>
          <p:cNvPr id="22" name="Rectángulo 21">
            <a:extLst>
              <a:ext uri="{FF2B5EF4-FFF2-40B4-BE49-F238E27FC236}">
                <a16:creationId xmlns:a16="http://schemas.microsoft.com/office/drawing/2014/main" id="{2CBA8F61-8A36-F36D-2439-8CBFF338B7E1}"/>
              </a:ext>
            </a:extLst>
          </p:cNvPr>
          <p:cNvSpPr/>
          <p:nvPr/>
        </p:nvSpPr>
        <p:spPr>
          <a:xfrm>
            <a:off x="7692546" y="2206053"/>
            <a:ext cx="2156831" cy="4368850"/>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Las empresas más avanzadas recurren a a la nube para poder guardar su información.</a:t>
            </a:r>
          </a:p>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La nube posee bases de datos que pueden ser administradas.</a:t>
            </a: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431291" y="0"/>
              <a:ext cx="5472684" cy="6858000"/>
            </a:xfrm>
            <a:prstGeom prst="rect">
              <a:avLst/>
            </a:prstGeom>
          </p:spPr>
        </p:pic>
        <p:pic>
          <p:nvPicPr>
            <p:cNvPr id="4" name="object 4"/>
            <p:cNvPicPr/>
            <p:nvPr/>
          </p:nvPicPr>
          <p:blipFill>
            <a:blip r:embed="rId3" cstate="print"/>
            <a:stretch>
              <a:fillRect/>
            </a:stretch>
          </p:blipFill>
          <p:spPr>
            <a:xfrm>
              <a:off x="431291" y="0"/>
              <a:ext cx="5472684" cy="4399788"/>
            </a:xfrm>
            <a:prstGeom prst="rect">
              <a:avLst/>
            </a:prstGeom>
          </p:spPr>
        </p:pic>
      </p:grpSp>
      <p:sp>
        <p:nvSpPr>
          <p:cNvPr id="5" name="object 5"/>
          <p:cNvSpPr txBox="1"/>
          <p:nvPr/>
        </p:nvSpPr>
        <p:spPr>
          <a:xfrm>
            <a:off x="668223" y="4735448"/>
            <a:ext cx="1805305" cy="574040"/>
          </a:xfrm>
          <a:prstGeom prst="rect">
            <a:avLst/>
          </a:prstGeom>
        </p:spPr>
        <p:txBody>
          <a:bodyPr vert="horz" wrap="square" lIns="0" tIns="12700" rIns="0" bIns="0" rtlCol="0">
            <a:spAutoFit/>
          </a:bodyPr>
          <a:lstStyle/>
          <a:p>
            <a:pPr marL="12700">
              <a:lnSpc>
                <a:spcPct val="100000"/>
              </a:lnSpc>
              <a:spcBef>
                <a:spcPts val="100"/>
              </a:spcBef>
            </a:pPr>
            <a:r>
              <a:rPr sz="3600" spc="-130" dirty="0">
                <a:solidFill>
                  <a:srgbClr val="FFFFFF"/>
                </a:solidFill>
                <a:latin typeface="Arial Black"/>
                <a:cs typeface="Arial Black"/>
              </a:rPr>
              <a:t>Agenda</a:t>
            </a:r>
            <a:endParaRPr sz="3600">
              <a:latin typeface="Arial Black"/>
              <a:cs typeface="Arial Black"/>
            </a:endParaRPr>
          </a:p>
        </p:txBody>
      </p:sp>
      <p:pic>
        <p:nvPicPr>
          <p:cNvPr id="7" name="object 7"/>
          <p:cNvPicPr/>
          <p:nvPr/>
        </p:nvPicPr>
        <p:blipFill>
          <a:blip r:embed="rId4" cstate="print"/>
          <a:stretch>
            <a:fillRect/>
          </a:stretch>
        </p:blipFill>
        <p:spPr>
          <a:xfrm>
            <a:off x="681227" y="5487923"/>
            <a:ext cx="4974590" cy="6095"/>
          </a:xfrm>
          <a:prstGeom prst="rect">
            <a:avLst/>
          </a:prstGeom>
        </p:spPr>
      </p:pic>
      <p:sp>
        <p:nvSpPr>
          <p:cNvPr id="10" name="object 10"/>
          <p:cNvSpPr txBox="1"/>
          <p:nvPr/>
        </p:nvSpPr>
        <p:spPr>
          <a:xfrm>
            <a:off x="668223" y="5644997"/>
            <a:ext cx="1040765" cy="299720"/>
          </a:xfrm>
          <a:prstGeom prst="rect">
            <a:avLst/>
          </a:prstGeom>
        </p:spPr>
        <p:txBody>
          <a:bodyPr vert="horz" wrap="square" lIns="0" tIns="12700" rIns="0" bIns="0" rtlCol="0">
            <a:spAutoFit/>
          </a:bodyPr>
          <a:lstStyle/>
          <a:p>
            <a:pPr marL="12700">
              <a:lnSpc>
                <a:spcPct val="100000"/>
              </a:lnSpc>
              <a:spcBef>
                <a:spcPts val="100"/>
              </a:spcBef>
            </a:pPr>
            <a:r>
              <a:rPr sz="1800" dirty="0" err="1">
                <a:solidFill>
                  <a:srgbClr val="FFFFFF"/>
                </a:solidFill>
                <a:latin typeface="Tahoma"/>
                <a:cs typeface="Tahoma"/>
              </a:rPr>
              <a:t>Sesión</a:t>
            </a:r>
            <a:r>
              <a:rPr sz="1800" spc="-20" dirty="0">
                <a:solidFill>
                  <a:srgbClr val="FFFFFF"/>
                </a:solidFill>
                <a:latin typeface="Tahoma"/>
                <a:cs typeface="Tahoma"/>
              </a:rPr>
              <a:t> </a:t>
            </a:r>
            <a:r>
              <a:rPr sz="1800" spc="-25" dirty="0">
                <a:solidFill>
                  <a:srgbClr val="FFFFFF"/>
                </a:solidFill>
                <a:latin typeface="Tahoma"/>
                <a:cs typeface="Tahoma"/>
              </a:rPr>
              <a:t>1</a:t>
            </a:r>
            <a:endParaRPr sz="1800" dirty="0">
              <a:latin typeface="Tahoma"/>
              <a:cs typeface="Tahoma"/>
            </a:endParaRPr>
          </a:p>
        </p:txBody>
      </p:sp>
      <p:sp>
        <p:nvSpPr>
          <p:cNvPr id="11" name="object 11"/>
          <p:cNvSpPr txBox="1"/>
          <p:nvPr/>
        </p:nvSpPr>
        <p:spPr>
          <a:xfrm>
            <a:off x="8191500" y="122152"/>
            <a:ext cx="2438400" cy="505267"/>
          </a:xfrm>
          <a:prstGeom prst="rect">
            <a:avLst/>
          </a:prstGeom>
        </p:spPr>
        <p:txBody>
          <a:bodyPr vert="horz" wrap="square" lIns="0" tIns="12700" rIns="0" bIns="0" rtlCol="0">
            <a:spAutoFit/>
          </a:bodyPr>
          <a:lstStyle/>
          <a:p>
            <a:pPr marL="12700" algn="ctr">
              <a:lnSpc>
                <a:spcPct val="100000"/>
              </a:lnSpc>
              <a:spcBef>
                <a:spcPts val="100"/>
              </a:spcBef>
            </a:pPr>
            <a:r>
              <a:rPr lang="es-ES" sz="1600" b="1" dirty="0">
                <a:solidFill>
                  <a:srgbClr val="404040"/>
                </a:solidFill>
                <a:latin typeface="Tahoma"/>
                <a:cs typeface="Tahoma"/>
              </a:rPr>
              <a:t>Unidad 1: Introducción a Data </a:t>
            </a:r>
            <a:r>
              <a:rPr lang="es-ES" sz="1600" b="1" dirty="0" err="1">
                <a:solidFill>
                  <a:srgbClr val="404040"/>
                </a:solidFill>
                <a:latin typeface="Tahoma"/>
                <a:cs typeface="Tahoma"/>
              </a:rPr>
              <a:t>Science</a:t>
            </a:r>
            <a:endParaRPr sz="1600" dirty="0">
              <a:latin typeface="Tahoma"/>
              <a:cs typeface="Tahoma"/>
            </a:endParaRPr>
          </a:p>
        </p:txBody>
      </p:sp>
      <p:sp>
        <p:nvSpPr>
          <p:cNvPr id="16" name="object 16"/>
          <p:cNvSpPr txBox="1"/>
          <p:nvPr/>
        </p:nvSpPr>
        <p:spPr>
          <a:xfrm>
            <a:off x="7391400" y="746863"/>
            <a:ext cx="4038600" cy="4109458"/>
          </a:xfrm>
          <a:prstGeom prst="rect">
            <a:avLst/>
          </a:prstGeom>
        </p:spPr>
        <p:txBody>
          <a:bodyPr vert="horz" wrap="square" lIns="0" tIns="13335" rIns="0" bIns="0" rtlCol="0">
            <a:spAutoFit/>
          </a:bodyPr>
          <a:lstStyle/>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Resumen clase 1.</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1: </a:t>
            </a:r>
            <a:r>
              <a:rPr lang="es-ES" sz="1400" dirty="0" err="1">
                <a:solidFill>
                  <a:srgbClr val="3C3C66"/>
                </a:solidFill>
                <a:latin typeface="Tahoma"/>
                <a:cs typeface="Tahoma"/>
              </a:rPr>
              <a:t>Dipley</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Proceso para los proyectos de Data </a:t>
            </a:r>
            <a:r>
              <a:rPr lang="es-ES" sz="1400" dirty="0" err="1">
                <a:solidFill>
                  <a:srgbClr val="3C3C66"/>
                </a:solidFill>
                <a:latin typeface="Tahoma"/>
                <a:cs typeface="Tahoma"/>
              </a:rPr>
              <a:t>Science</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2: </a:t>
            </a:r>
            <a:r>
              <a:rPr lang="es-ES" sz="1400" dirty="0" err="1">
                <a:solidFill>
                  <a:srgbClr val="3C3C66"/>
                </a:solidFill>
                <a:latin typeface="Tahoma"/>
                <a:cs typeface="Tahoma"/>
              </a:rPr>
              <a:t>Detflix</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Recolección de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Recolección de Datos: Bases de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3: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p:txBody>
      </p:sp>
      <p:sp>
        <p:nvSpPr>
          <p:cNvPr id="20" name="object 20"/>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a:t>
            </a:fld>
            <a:endParaRPr spc="-50" dirty="0"/>
          </a:p>
        </p:txBody>
      </p:sp>
    </p:spTree>
    <p:extLst>
      <p:ext uri="{BB962C8B-B14F-4D97-AF65-F5344CB8AC3E}">
        <p14:creationId xmlns:p14="http://schemas.microsoft.com/office/powerpoint/2010/main" val="191288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0672" y="2286000"/>
            <a:ext cx="4168140" cy="3050495"/>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sz="1600"/>
          </a:p>
        </p:txBody>
      </p:sp>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35" dirty="0">
                <a:solidFill>
                  <a:srgbClr val="797979"/>
                </a:solidFill>
              </a:rPr>
              <a:t>Bases</a:t>
            </a:r>
            <a:r>
              <a:rPr spc="-270" dirty="0">
                <a:solidFill>
                  <a:srgbClr val="797979"/>
                </a:solidFill>
              </a:rPr>
              <a:t> </a:t>
            </a:r>
            <a:r>
              <a:rPr spc="-90" dirty="0">
                <a:solidFill>
                  <a:srgbClr val="797979"/>
                </a:solidFill>
              </a:rPr>
              <a:t>de</a:t>
            </a:r>
            <a:r>
              <a:rPr spc="-265" dirty="0">
                <a:solidFill>
                  <a:srgbClr val="797979"/>
                </a:solidFill>
              </a:rPr>
              <a:t> </a:t>
            </a:r>
            <a:r>
              <a:rPr spc="-20" dirty="0">
                <a:solidFill>
                  <a:srgbClr val="797979"/>
                </a:solidFill>
              </a:rPr>
              <a:t>datos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6" name="object 6"/>
          <p:cNvSpPr txBox="1"/>
          <p:nvPr/>
        </p:nvSpPr>
        <p:spPr>
          <a:xfrm>
            <a:off x="3181857" y="2361691"/>
            <a:ext cx="1274445" cy="1090042"/>
          </a:xfrm>
          <a:prstGeom prst="rect">
            <a:avLst/>
          </a:prstGeom>
        </p:spPr>
        <p:txBody>
          <a:bodyPr vert="horz" wrap="square" lIns="0" tIns="12700" rIns="0" bIns="0" rtlCol="0">
            <a:spAutoFit/>
          </a:bodyPr>
          <a:lstStyle/>
          <a:p>
            <a:pPr marL="286385" indent="-286385">
              <a:lnSpc>
                <a:spcPct val="100000"/>
              </a:lnSpc>
              <a:buFont typeface="Wingdings"/>
              <a:buChar char=""/>
              <a:tabLst>
                <a:tab pos="286385" algn="l"/>
              </a:tabLst>
            </a:pPr>
            <a:r>
              <a:rPr sz="1800" spc="-10" dirty="0">
                <a:latin typeface="Tahoma"/>
                <a:cs typeface="Tahoma"/>
              </a:rPr>
              <a:t>Ventas</a:t>
            </a:r>
            <a:endParaRPr sz="1800" dirty="0">
              <a:latin typeface="Tahoma"/>
              <a:cs typeface="Tahoma"/>
            </a:endParaRPr>
          </a:p>
          <a:p>
            <a:pPr marL="286385" indent="-286385">
              <a:lnSpc>
                <a:spcPct val="100000"/>
              </a:lnSpc>
              <a:buFont typeface="Wingdings"/>
              <a:buChar char=""/>
              <a:tabLst>
                <a:tab pos="286385" algn="l"/>
              </a:tabLst>
            </a:pPr>
            <a:r>
              <a:rPr sz="1800" spc="-10" dirty="0">
                <a:latin typeface="Tahoma"/>
                <a:cs typeface="Tahoma"/>
              </a:rPr>
              <a:t>Costos</a:t>
            </a:r>
            <a:endParaRPr sz="1800" dirty="0">
              <a:latin typeface="Tahoma"/>
              <a:cs typeface="Tahoma"/>
            </a:endParaRPr>
          </a:p>
          <a:p>
            <a:pPr marL="286385" indent="-286385">
              <a:lnSpc>
                <a:spcPct val="100000"/>
              </a:lnSpc>
              <a:buFont typeface="Wingdings"/>
              <a:buChar char=""/>
              <a:tabLst>
                <a:tab pos="286385" algn="l"/>
              </a:tabLst>
            </a:pPr>
            <a:r>
              <a:rPr sz="1600" spc="-10" dirty="0">
                <a:latin typeface="Tahoma"/>
                <a:cs typeface="Tahoma"/>
              </a:rPr>
              <a:t>Márgenes</a:t>
            </a:r>
            <a:endParaRPr sz="1600" dirty="0">
              <a:latin typeface="Tahoma"/>
              <a:cs typeface="Tahoma"/>
            </a:endParaRPr>
          </a:p>
          <a:p>
            <a:pPr marL="286385" indent="-286385">
              <a:lnSpc>
                <a:spcPct val="100000"/>
              </a:lnSpc>
              <a:buFont typeface="Wingdings"/>
              <a:buChar char=""/>
              <a:tabLst>
                <a:tab pos="286385" algn="l"/>
              </a:tabLst>
            </a:pPr>
            <a:r>
              <a:rPr sz="1800" spc="-10" dirty="0">
                <a:latin typeface="Tahoma"/>
                <a:cs typeface="Tahoma"/>
              </a:rPr>
              <a:t>Gastos</a:t>
            </a:r>
            <a:endParaRPr sz="1800" dirty="0">
              <a:latin typeface="Tahoma"/>
              <a:cs typeface="Tahoma"/>
            </a:endParaRPr>
          </a:p>
        </p:txBody>
      </p:sp>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7" name="object 7"/>
          <p:cNvSpPr txBox="1"/>
          <p:nvPr/>
        </p:nvSpPr>
        <p:spPr>
          <a:xfrm>
            <a:off x="3181857" y="3429000"/>
            <a:ext cx="3959860" cy="997709"/>
          </a:xfrm>
          <a:prstGeom prst="rect">
            <a:avLst/>
          </a:prstGeom>
        </p:spPr>
        <p:txBody>
          <a:bodyPr vert="horz" wrap="square" lIns="0" tIns="12700" rIns="0" bIns="0" rtlCol="0">
            <a:spAutoFit/>
          </a:bodyPr>
          <a:lstStyle/>
          <a:p>
            <a:pPr marL="286385" indent="-286385">
              <a:lnSpc>
                <a:spcPct val="100000"/>
              </a:lnSpc>
              <a:buFont typeface="Wingdings"/>
              <a:buChar char=""/>
              <a:tabLst>
                <a:tab pos="286385" algn="l"/>
              </a:tabLst>
            </a:pPr>
            <a:r>
              <a:rPr sz="1600" dirty="0" err="1">
                <a:latin typeface="Tahoma"/>
                <a:cs typeface="Tahoma"/>
              </a:rPr>
              <a:t>Datos</a:t>
            </a:r>
            <a:r>
              <a:rPr sz="1600" spc="-55" dirty="0">
                <a:latin typeface="Tahoma"/>
                <a:cs typeface="Tahoma"/>
              </a:rPr>
              <a:t> </a:t>
            </a:r>
            <a:r>
              <a:rPr sz="1600" dirty="0">
                <a:latin typeface="Tahoma"/>
                <a:cs typeface="Tahoma"/>
              </a:rPr>
              <a:t>generales</a:t>
            </a:r>
            <a:r>
              <a:rPr sz="1600" spc="-40" dirty="0">
                <a:latin typeface="Tahoma"/>
                <a:cs typeface="Tahoma"/>
              </a:rPr>
              <a:t> </a:t>
            </a:r>
            <a:r>
              <a:rPr sz="1600" dirty="0">
                <a:latin typeface="Tahoma"/>
                <a:cs typeface="Tahoma"/>
              </a:rPr>
              <a:t>de</a:t>
            </a:r>
            <a:r>
              <a:rPr sz="1600" spc="-55" dirty="0">
                <a:latin typeface="Tahoma"/>
                <a:cs typeface="Tahoma"/>
              </a:rPr>
              <a:t> </a:t>
            </a:r>
            <a:r>
              <a:rPr sz="1600" dirty="0">
                <a:latin typeface="Tahoma"/>
                <a:cs typeface="Tahoma"/>
              </a:rPr>
              <a:t>clientes</a:t>
            </a:r>
            <a:r>
              <a:rPr sz="1600" spc="-50" dirty="0">
                <a:latin typeface="Tahoma"/>
                <a:cs typeface="Tahoma"/>
              </a:rPr>
              <a:t> </a:t>
            </a:r>
            <a:r>
              <a:rPr sz="1600" spc="-10" dirty="0">
                <a:latin typeface="Tahoma"/>
                <a:cs typeface="Tahoma"/>
              </a:rPr>
              <a:t>actuales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Necesidades,</a:t>
            </a:r>
            <a:r>
              <a:rPr sz="1600" spc="-70" dirty="0">
                <a:latin typeface="Tahoma"/>
                <a:cs typeface="Tahoma"/>
              </a:rPr>
              <a:t> </a:t>
            </a:r>
            <a:r>
              <a:rPr sz="1600" dirty="0">
                <a:latin typeface="Tahoma"/>
                <a:cs typeface="Tahoma"/>
              </a:rPr>
              <a:t>preferencias</a:t>
            </a:r>
            <a:r>
              <a:rPr sz="1600" spc="-70" dirty="0">
                <a:latin typeface="Tahoma"/>
                <a:cs typeface="Tahoma"/>
              </a:rPr>
              <a:t> </a:t>
            </a:r>
            <a:r>
              <a:rPr sz="1600" dirty="0">
                <a:latin typeface="Tahoma"/>
                <a:cs typeface="Tahoma"/>
              </a:rPr>
              <a:t>o</a:t>
            </a:r>
            <a:r>
              <a:rPr sz="1600" spc="-75" dirty="0">
                <a:latin typeface="Tahoma"/>
                <a:cs typeface="Tahoma"/>
              </a:rPr>
              <a:t> </a:t>
            </a:r>
            <a:r>
              <a:rPr sz="1600" spc="-10" dirty="0">
                <a:latin typeface="Tahoma"/>
                <a:cs typeface="Tahoma"/>
              </a:rPr>
              <a:t>gustos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Datos</a:t>
            </a:r>
            <a:r>
              <a:rPr sz="1600" spc="-45" dirty="0">
                <a:latin typeface="Tahoma"/>
                <a:cs typeface="Tahoma"/>
              </a:rPr>
              <a:t> </a:t>
            </a:r>
            <a:r>
              <a:rPr sz="1600" dirty="0">
                <a:latin typeface="Tahoma"/>
                <a:cs typeface="Tahoma"/>
              </a:rPr>
              <a:t>sobre</a:t>
            </a:r>
            <a:r>
              <a:rPr sz="1600" spc="-35" dirty="0">
                <a:latin typeface="Tahoma"/>
                <a:cs typeface="Tahoma"/>
              </a:rPr>
              <a:t> </a:t>
            </a:r>
            <a:r>
              <a:rPr sz="1600" dirty="0">
                <a:latin typeface="Tahoma"/>
                <a:cs typeface="Tahoma"/>
              </a:rPr>
              <a:t>clientes</a:t>
            </a:r>
            <a:r>
              <a:rPr sz="1600" spc="-45" dirty="0">
                <a:latin typeface="Tahoma"/>
                <a:cs typeface="Tahoma"/>
              </a:rPr>
              <a:t> </a:t>
            </a:r>
            <a:r>
              <a:rPr sz="1600" spc="-10" dirty="0">
                <a:latin typeface="Tahoma"/>
                <a:cs typeface="Tahoma"/>
              </a:rPr>
              <a:t>potenciales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Opiniones</a:t>
            </a:r>
            <a:r>
              <a:rPr sz="1600" spc="-30" dirty="0">
                <a:latin typeface="Tahoma"/>
                <a:cs typeface="Tahoma"/>
              </a:rPr>
              <a:t> </a:t>
            </a:r>
            <a:r>
              <a:rPr sz="1600" dirty="0">
                <a:latin typeface="Tahoma"/>
                <a:cs typeface="Tahoma"/>
              </a:rPr>
              <a:t>y</a:t>
            </a:r>
            <a:r>
              <a:rPr sz="1600" spc="-30" dirty="0">
                <a:latin typeface="Tahoma"/>
                <a:cs typeface="Tahoma"/>
              </a:rPr>
              <a:t> </a:t>
            </a:r>
            <a:r>
              <a:rPr sz="1600" dirty="0">
                <a:latin typeface="Tahoma"/>
                <a:cs typeface="Tahoma"/>
              </a:rPr>
              <a:t>comentarios</a:t>
            </a:r>
            <a:r>
              <a:rPr sz="1600" spc="-30" dirty="0">
                <a:latin typeface="Tahoma"/>
                <a:cs typeface="Tahoma"/>
              </a:rPr>
              <a:t> </a:t>
            </a:r>
            <a:r>
              <a:rPr sz="1600" dirty="0">
                <a:latin typeface="Tahoma"/>
                <a:cs typeface="Tahoma"/>
              </a:rPr>
              <a:t>de</a:t>
            </a:r>
            <a:r>
              <a:rPr sz="1600" spc="-30" dirty="0">
                <a:latin typeface="Tahoma"/>
                <a:cs typeface="Tahoma"/>
              </a:rPr>
              <a:t> </a:t>
            </a:r>
            <a:r>
              <a:rPr sz="1600" spc="-10" dirty="0">
                <a:latin typeface="Tahoma"/>
                <a:cs typeface="Tahoma"/>
              </a:rPr>
              <a:t>clientes</a:t>
            </a:r>
            <a:endParaRPr sz="1600" dirty="0">
              <a:latin typeface="Tahoma"/>
              <a:cs typeface="Tahoma"/>
            </a:endParaRPr>
          </a:p>
        </p:txBody>
      </p:sp>
      <p:sp>
        <p:nvSpPr>
          <p:cNvPr id="8" name="object 8"/>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dirty="0">
              <a:latin typeface="Tahoma"/>
              <a:cs typeface="Tahoma"/>
            </a:endParaRPr>
          </a:p>
        </p:txBody>
      </p:sp>
      <p:sp>
        <p:nvSpPr>
          <p:cNvPr id="9" name="object 9"/>
          <p:cNvSpPr txBox="1"/>
          <p:nvPr/>
        </p:nvSpPr>
        <p:spPr>
          <a:xfrm>
            <a:off x="100584" y="1708404"/>
            <a:ext cx="2720340" cy="378309"/>
          </a:xfrm>
          <a:prstGeom prst="rect">
            <a:avLst/>
          </a:prstGeom>
          <a:solidFill>
            <a:srgbClr val="00AFEF"/>
          </a:solidFill>
        </p:spPr>
        <p:txBody>
          <a:bodyPr vert="horz" wrap="square" lIns="0" tIns="130810" rIns="0" bIns="0" rtlCol="0">
            <a:spAutoFit/>
          </a:bodyPr>
          <a:lstStyle/>
          <a:p>
            <a:pPr marL="471805">
              <a:lnSpc>
                <a:spcPct val="100000"/>
              </a:lnSpc>
              <a:spcBef>
                <a:spcPts val="1030"/>
              </a:spcBef>
            </a:pPr>
            <a:r>
              <a:rPr sz="1600" dirty="0">
                <a:solidFill>
                  <a:srgbClr val="FFFFFF"/>
                </a:solidFill>
                <a:latin typeface="Tahoma"/>
                <a:cs typeface="Tahoma"/>
              </a:rPr>
              <a:t>Bases</a:t>
            </a:r>
            <a:r>
              <a:rPr sz="1600" spc="-20" dirty="0">
                <a:solidFill>
                  <a:srgbClr val="FFFFFF"/>
                </a:solidFill>
                <a:latin typeface="Tahoma"/>
                <a:cs typeface="Tahoma"/>
              </a:rPr>
              <a:t> </a:t>
            </a:r>
            <a:r>
              <a:rPr sz="1600" dirty="0">
                <a:solidFill>
                  <a:srgbClr val="FFFFFF"/>
                </a:solidFill>
                <a:latin typeface="Tahoma"/>
                <a:cs typeface="Tahoma"/>
              </a:rPr>
              <a:t>de</a:t>
            </a:r>
            <a:r>
              <a:rPr sz="1600" spc="-5" dirty="0">
                <a:solidFill>
                  <a:srgbClr val="FFFFFF"/>
                </a:solidFill>
                <a:latin typeface="Tahoma"/>
                <a:cs typeface="Tahoma"/>
              </a:rPr>
              <a:t> </a:t>
            </a:r>
            <a:r>
              <a:rPr sz="1600" spc="-10" dirty="0">
                <a:solidFill>
                  <a:srgbClr val="FFFFFF"/>
                </a:solidFill>
                <a:latin typeface="Tahoma"/>
                <a:cs typeface="Tahoma"/>
              </a:rPr>
              <a:t>datos</a:t>
            </a:r>
            <a:endParaRPr sz="1600" dirty="0">
              <a:latin typeface="Tahoma"/>
              <a:cs typeface="Tahoma"/>
            </a:endParaRPr>
          </a:p>
        </p:txBody>
      </p:sp>
      <p:sp>
        <p:nvSpPr>
          <p:cNvPr id="10" name="object 10"/>
          <p:cNvSpPr txBox="1"/>
          <p:nvPr/>
        </p:nvSpPr>
        <p:spPr>
          <a:xfrm>
            <a:off x="100584" y="2325623"/>
            <a:ext cx="2720340" cy="3656514"/>
          </a:xfrm>
          <a:prstGeom prst="rect">
            <a:avLst/>
          </a:prstGeom>
          <a:solidFill>
            <a:srgbClr val="CAE3F8">
              <a:alpha val="90194"/>
            </a:srgbClr>
          </a:solidFill>
        </p:spPr>
        <p:txBody>
          <a:bodyPr vert="horz" wrap="square" lIns="0" tIns="108585" rIns="0" bIns="0" rtlCol="0">
            <a:spAutoFit/>
          </a:bodyPr>
          <a:lstStyle/>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corresponder a data interna.</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ser relacionales.</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Contienen en su mayoría datos transaccionales. (CRM o ERP)</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Requieren en general procesos ETL.</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Se interactúa vía lenguaje SQL.</a:t>
            </a:r>
          </a:p>
        </p:txBody>
      </p:sp>
      <p:sp>
        <p:nvSpPr>
          <p:cNvPr id="11" name="object 11"/>
          <p:cNvSpPr txBox="1"/>
          <p:nvPr/>
        </p:nvSpPr>
        <p:spPr>
          <a:xfrm>
            <a:off x="7533131" y="2330195"/>
            <a:ext cx="4274820" cy="1275349"/>
          </a:xfrm>
          <a:prstGeom prst="rect">
            <a:avLst/>
          </a:prstGeom>
          <a:solidFill>
            <a:srgbClr val="DFF5EE"/>
          </a:solidFill>
        </p:spPr>
        <p:txBody>
          <a:bodyPr vert="horz" wrap="square" lIns="0" tIns="43815" rIns="0" bIns="0" rtlCol="0">
            <a:spAutoFit/>
          </a:bodyPr>
          <a:lstStyle/>
          <a:p>
            <a:pPr marL="92710" marR="152400">
              <a:lnSpc>
                <a:spcPct val="100000"/>
              </a:lnSpc>
              <a:spcBef>
                <a:spcPts val="345"/>
              </a:spcBef>
            </a:pPr>
            <a:r>
              <a:rPr sz="1600" dirty="0">
                <a:latin typeface="Tahoma"/>
                <a:cs typeface="Tahoma"/>
              </a:rPr>
              <a:t>Debido</a:t>
            </a:r>
            <a:r>
              <a:rPr sz="1600" spc="-30" dirty="0">
                <a:latin typeface="Tahoma"/>
                <a:cs typeface="Tahoma"/>
              </a:rPr>
              <a:t> </a:t>
            </a:r>
            <a:r>
              <a:rPr sz="1600" dirty="0">
                <a:latin typeface="Tahoma"/>
                <a:cs typeface="Tahoma"/>
              </a:rPr>
              <a:t>a</a:t>
            </a:r>
            <a:r>
              <a:rPr sz="1600" spc="-30" dirty="0">
                <a:latin typeface="Tahoma"/>
                <a:cs typeface="Tahoma"/>
              </a:rPr>
              <a:t> </a:t>
            </a:r>
            <a:r>
              <a:rPr sz="1600" dirty="0">
                <a:latin typeface="Tahoma"/>
                <a:cs typeface="Tahoma"/>
              </a:rPr>
              <a:t>que</a:t>
            </a:r>
            <a:r>
              <a:rPr sz="1600" spc="-30" dirty="0">
                <a:latin typeface="Tahoma"/>
                <a:cs typeface="Tahoma"/>
              </a:rPr>
              <a:t> </a:t>
            </a:r>
            <a:r>
              <a:rPr sz="1600" dirty="0">
                <a:latin typeface="Tahoma"/>
                <a:cs typeface="Tahoma"/>
              </a:rPr>
              <a:t>suelen</a:t>
            </a:r>
            <a:r>
              <a:rPr sz="1600" spc="-40" dirty="0">
                <a:latin typeface="Tahoma"/>
                <a:cs typeface="Tahoma"/>
              </a:rPr>
              <a:t> </a:t>
            </a:r>
            <a:r>
              <a:rPr sz="1600" dirty="0">
                <a:latin typeface="Tahoma"/>
                <a:cs typeface="Tahoma"/>
              </a:rPr>
              <a:t>ser</a:t>
            </a:r>
            <a:r>
              <a:rPr sz="1600" spc="-30" dirty="0">
                <a:latin typeface="Tahoma"/>
                <a:cs typeface="Tahoma"/>
              </a:rPr>
              <a:t> </a:t>
            </a:r>
            <a:r>
              <a:rPr sz="1600" dirty="0">
                <a:latin typeface="Tahoma"/>
                <a:cs typeface="Tahoma"/>
              </a:rPr>
              <a:t>de</a:t>
            </a:r>
            <a:r>
              <a:rPr sz="1600" spc="-30" dirty="0">
                <a:latin typeface="Tahoma"/>
                <a:cs typeface="Tahoma"/>
              </a:rPr>
              <a:t> </a:t>
            </a:r>
            <a:r>
              <a:rPr sz="1600" spc="-20" dirty="0">
                <a:latin typeface="Tahoma"/>
                <a:cs typeface="Tahoma"/>
              </a:rPr>
              <a:t>gran </a:t>
            </a:r>
            <a:r>
              <a:rPr sz="1600" dirty="0">
                <a:latin typeface="Tahoma"/>
                <a:cs typeface="Tahoma"/>
              </a:rPr>
              <a:t>volumen,</a:t>
            </a:r>
            <a:r>
              <a:rPr sz="1600" spc="-60" dirty="0">
                <a:latin typeface="Tahoma"/>
                <a:cs typeface="Tahoma"/>
              </a:rPr>
              <a:t> </a:t>
            </a:r>
            <a:r>
              <a:rPr sz="1600" dirty="0">
                <a:latin typeface="Tahoma"/>
                <a:cs typeface="Tahoma"/>
              </a:rPr>
              <a:t>requieren</a:t>
            </a:r>
            <a:r>
              <a:rPr sz="1600" spc="-35" dirty="0">
                <a:latin typeface="Tahoma"/>
                <a:cs typeface="Tahoma"/>
              </a:rPr>
              <a:t> </a:t>
            </a:r>
            <a:r>
              <a:rPr sz="1600" dirty="0">
                <a:latin typeface="Tahoma"/>
                <a:cs typeface="Tahoma"/>
              </a:rPr>
              <a:t>una</a:t>
            </a:r>
            <a:r>
              <a:rPr sz="1600" spc="-70" dirty="0">
                <a:latin typeface="Tahoma"/>
                <a:cs typeface="Tahoma"/>
              </a:rPr>
              <a:t> </a:t>
            </a:r>
            <a:r>
              <a:rPr sz="1600" spc="-10" dirty="0">
                <a:latin typeface="Tahoma"/>
                <a:cs typeface="Tahoma"/>
              </a:rPr>
              <a:t>infraestructura </a:t>
            </a:r>
            <a:r>
              <a:rPr sz="1600" dirty="0">
                <a:latin typeface="Tahoma"/>
                <a:cs typeface="Tahoma"/>
              </a:rPr>
              <a:t>y</a:t>
            </a:r>
            <a:r>
              <a:rPr sz="1600" spc="-75" dirty="0">
                <a:latin typeface="Tahoma"/>
                <a:cs typeface="Tahoma"/>
              </a:rPr>
              <a:t> </a:t>
            </a:r>
            <a:r>
              <a:rPr sz="1600" dirty="0">
                <a:latin typeface="Tahoma"/>
                <a:cs typeface="Tahoma"/>
              </a:rPr>
              <a:t>procesamiento</a:t>
            </a:r>
            <a:r>
              <a:rPr sz="1600" spc="-65" dirty="0">
                <a:latin typeface="Tahoma"/>
                <a:cs typeface="Tahoma"/>
              </a:rPr>
              <a:t> </a:t>
            </a:r>
            <a:r>
              <a:rPr sz="1600" dirty="0">
                <a:latin typeface="Tahoma"/>
                <a:cs typeface="Tahoma"/>
              </a:rPr>
              <a:t>avanzados,</a:t>
            </a:r>
            <a:r>
              <a:rPr sz="1600" spc="-80" dirty="0">
                <a:latin typeface="Tahoma"/>
                <a:cs typeface="Tahoma"/>
              </a:rPr>
              <a:t> </a:t>
            </a:r>
            <a:r>
              <a:rPr sz="1600" dirty="0">
                <a:latin typeface="Tahoma"/>
                <a:cs typeface="Tahoma"/>
              </a:rPr>
              <a:t>además</a:t>
            </a:r>
            <a:r>
              <a:rPr sz="1600" spc="-65" dirty="0">
                <a:latin typeface="Tahoma"/>
                <a:cs typeface="Tahoma"/>
              </a:rPr>
              <a:t> </a:t>
            </a:r>
            <a:r>
              <a:rPr sz="1600" spc="-25" dirty="0">
                <a:latin typeface="Tahoma"/>
                <a:cs typeface="Tahoma"/>
              </a:rPr>
              <a:t>de </a:t>
            </a:r>
            <a:r>
              <a:rPr sz="1600" dirty="0">
                <a:latin typeface="Tahoma"/>
                <a:cs typeface="Tahoma"/>
              </a:rPr>
              <a:t>un</a:t>
            </a:r>
            <a:r>
              <a:rPr sz="1600" spc="-50" dirty="0">
                <a:latin typeface="Tahoma"/>
                <a:cs typeface="Tahoma"/>
              </a:rPr>
              <a:t> </a:t>
            </a:r>
            <a:r>
              <a:rPr sz="1600" dirty="0">
                <a:latin typeface="Tahoma"/>
                <a:cs typeface="Tahoma"/>
              </a:rPr>
              <a:t>tratamiento</a:t>
            </a:r>
            <a:r>
              <a:rPr sz="1600" spc="-30" dirty="0">
                <a:latin typeface="Tahoma"/>
                <a:cs typeface="Tahoma"/>
              </a:rPr>
              <a:t> </a:t>
            </a:r>
            <a:r>
              <a:rPr sz="1600" dirty="0">
                <a:latin typeface="Tahoma"/>
                <a:cs typeface="Tahoma"/>
              </a:rPr>
              <a:t>que</a:t>
            </a:r>
            <a:r>
              <a:rPr sz="1600" spc="-55" dirty="0">
                <a:latin typeface="Tahoma"/>
                <a:cs typeface="Tahoma"/>
              </a:rPr>
              <a:t> </a:t>
            </a:r>
            <a:r>
              <a:rPr sz="1600" dirty="0">
                <a:latin typeface="Tahoma"/>
                <a:cs typeface="Tahoma"/>
              </a:rPr>
              <a:t>apunte</a:t>
            </a:r>
            <a:r>
              <a:rPr sz="1600" spc="-50" dirty="0">
                <a:latin typeface="Tahoma"/>
                <a:cs typeface="Tahoma"/>
              </a:rPr>
              <a:t> </a:t>
            </a:r>
            <a:r>
              <a:rPr sz="1600" dirty="0">
                <a:latin typeface="Tahoma"/>
                <a:cs typeface="Tahoma"/>
              </a:rPr>
              <a:t>a</a:t>
            </a:r>
            <a:r>
              <a:rPr sz="1600" spc="-40" dirty="0">
                <a:latin typeface="Tahoma"/>
                <a:cs typeface="Tahoma"/>
              </a:rPr>
              <a:t> </a:t>
            </a:r>
            <a:r>
              <a:rPr sz="1600" spc="-25" dirty="0">
                <a:latin typeface="Tahoma"/>
                <a:cs typeface="Tahoma"/>
              </a:rPr>
              <a:t>su </a:t>
            </a:r>
            <a:r>
              <a:rPr sz="1600" dirty="0">
                <a:latin typeface="Tahoma"/>
                <a:cs typeface="Tahoma"/>
              </a:rPr>
              <a:t>optimización,</a:t>
            </a:r>
            <a:r>
              <a:rPr sz="1600" spc="-40" dirty="0">
                <a:latin typeface="Tahoma"/>
                <a:cs typeface="Tahoma"/>
              </a:rPr>
              <a:t> </a:t>
            </a:r>
            <a:r>
              <a:rPr sz="1600" dirty="0">
                <a:latin typeface="Tahoma"/>
                <a:cs typeface="Tahoma"/>
              </a:rPr>
              <a:t>tanto</a:t>
            </a:r>
            <a:r>
              <a:rPr sz="1600" spc="-70" dirty="0">
                <a:latin typeface="Tahoma"/>
                <a:cs typeface="Tahoma"/>
              </a:rPr>
              <a:t> </a:t>
            </a:r>
            <a:r>
              <a:rPr sz="1600" dirty="0">
                <a:latin typeface="Tahoma"/>
                <a:cs typeface="Tahoma"/>
              </a:rPr>
              <a:t>de</a:t>
            </a:r>
            <a:r>
              <a:rPr sz="1600" spc="-40" dirty="0">
                <a:latin typeface="Tahoma"/>
                <a:cs typeface="Tahoma"/>
              </a:rPr>
              <a:t> </a:t>
            </a:r>
            <a:r>
              <a:rPr sz="1600" dirty="0">
                <a:latin typeface="Tahoma"/>
                <a:cs typeface="Tahoma"/>
              </a:rPr>
              <a:t>estructura</a:t>
            </a:r>
            <a:r>
              <a:rPr sz="1600" spc="-65" dirty="0">
                <a:latin typeface="Tahoma"/>
                <a:cs typeface="Tahoma"/>
              </a:rPr>
              <a:t> </a:t>
            </a:r>
            <a:r>
              <a:rPr sz="1600" spc="-20" dirty="0">
                <a:latin typeface="Tahoma"/>
                <a:cs typeface="Tahoma"/>
              </a:rPr>
              <a:t>como </a:t>
            </a:r>
            <a:r>
              <a:rPr sz="1600" dirty="0">
                <a:latin typeface="Tahoma"/>
                <a:cs typeface="Tahoma"/>
              </a:rPr>
              <a:t>de</a:t>
            </a:r>
            <a:r>
              <a:rPr sz="1600" spc="-25" dirty="0">
                <a:latin typeface="Tahoma"/>
                <a:cs typeface="Tahoma"/>
              </a:rPr>
              <a:t> </a:t>
            </a:r>
            <a:r>
              <a:rPr sz="1600" spc="-10" dirty="0">
                <a:latin typeface="Tahoma"/>
                <a:cs typeface="Tahoma"/>
              </a:rPr>
              <a:t>consulta</a:t>
            </a:r>
            <a:r>
              <a:rPr lang="es-ES" sz="1600" spc="-10" dirty="0">
                <a:latin typeface="Tahoma"/>
                <a:cs typeface="Tahoma"/>
              </a:rPr>
              <a:t>.</a:t>
            </a:r>
            <a:endParaRPr sz="1600" dirty="0">
              <a:latin typeface="Tahoma"/>
              <a:cs typeface="Tahoma"/>
            </a:endParaRPr>
          </a:p>
        </p:txBody>
      </p:sp>
      <p:sp>
        <p:nvSpPr>
          <p:cNvPr id="12" name="object 12"/>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35" dirty="0">
                <a:solidFill>
                  <a:srgbClr val="797979"/>
                </a:solidFill>
              </a:rPr>
              <a:t>Bases</a:t>
            </a:r>
            <a:r>
              <a:rPr spc="-270" dirty="0">
                <a:solidFill>
                  <a:srgbClr val="797979"/>
                </a:solidFill>
              </a:rPr>
              <a:t> </a:t>
            </a:r>
            <a:r>
              <a:rPr spc="-90" dirty="0">
                <a:solidFill>
                  <a:srgbClr val="797979"/>
                </a:solidFill>
              </a:rPr>
              <a:t>de</a:t>
            </a:r>
            <a:r>
              <a:rPr spc="-265" dirty="0">
                <a:solidFill>
                  <a:srgbClr val="797979"/>
                </a:solidFill>
              </a:rPr>
              <a:t> </a:t>
            </a:r>
            <a:r>
              <a:rPr spc="-20" dirty="0">
                <a:solidFill>
                  <a:srgbClr val="797979"/>
                </a:solidFill>
              </a:rPr>
              <a:t>datos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14" name="object 6">
            <a:extLst>
              <a:ext uri="{FF2B5EF4-FFF2-40B4-BE49-F238E27FC236}">
                <a16:creationId xmlns:a16="http://schemas.microsoft.com/office/drawing/2014/main" id="{31D1D4EC-C0A8-A39C-A6F5-B3D290B2D238}"/>
              </a:ext>
            </a:extLst>
          </p:cNvPr>
          <p:cNvSpPr txBox="1"/>
          <p:nvPr/>
        </p:nvSpPr>
        <p:spPr>
          <a:xfrm>
            <a:off x="1797151" y="2868590"/>
            <a:ext cx="8597697" cy="566822"/>
          </a:xfrm>
          <a:prstGeom prst="rect">
            <a:avLst/>
          </a:prstGeom>
        </p:spPr>
        <p:txBody>
          <a:bodyPr vert="horz" wrap="square" lIns="0" tIns="12700" rIns="0" bIns="0" rtlCol="0">
            <a:spAutoFit/>
          </a:bodyPr>
          <a:lstStyle/>
          <a:p>
            <a:pPr marL="12700" algn="ctr">
              <a:lnSpc>
                <a:spcPct val="100000"/>
              </a:lnSpc>
              <a:spcBef>
                <a:spcPts val="100"/>
              </a:spcBef>
              <a:tabLst>
                <a:tab pos="299085" algn="l"/>
              </a:tabLst>
            </a:pPr>
            <a:r>
              <a:rPr lang="es-ES" sz="3600" dirty="0">
                <a:latin typeface="Tahoma"/>
                <a:cs typeface="Tahoma"/>
              </a:rPr>
              <a:t>¡Live Demo!</a:t>
            </a:r>
          </a:p>
        </p:txBody>
      </p:sp>
    </p:spTree>
    <p:extLst>
      <p:ext uri="{BB962C8B-B14F-4D97-AF65-F5344CB8AC3E}">
        <p14:creationId xmlns:p14="http://schemas.microsoft.com/office/powerpoint/2010/main" val="56578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0672" y="2330195"/>
            <a:ext cx="4168140" cy="3909060"/>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a:p>
        </p:txBody>
      </p:sp>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21360"/>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55" dirty="0" err="1">
                <a:solidFill>
                  <a:srgbClr val="797979"/>
                </a:solidFill>
              </a:rPr>
              <a:t>Archivos</a:t>
            </a:r>
            <a:r>
              <a:rPr spc="-225" dirty="0">
                <a:solidFill>
                  <a:srgbClr val="797979"/>
                </a:solidFill>
              </a:rPr>
              <a:t> </a:t>
            </a:r>
            <a:r>
              <a:rPr spc="-10" dirty="0">
                <a:solidFill>
                  <a:srgbClr val="797979"/>
                </a:solidFill>
              </a:rPr>
              <a:t>planos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6" name="object 6"/>
          <p:cNvSpPr txBox="1"/>
          <p:nvPr/>
        </p:nvSpPr>
        <p:spPr>
          <a:xfrm>
            <a:off x="3181857" y="2361691"/>
            <a:ext cx="3149600" cy="1243930"/>
          </a:xfrm>
          <a:prstGeom prst="rect">
            <a:avLst/>
          </a:prstGeom>
        </p:spPr>
        <p:txBody>
          <a:bodyPr vert="horz" wrap="square" lIns="0" tIns="12700" rIns="0" bIns="0" rtlCol="0">
            <a:spAutoFit/>
          </a:bodyPr>
          <a:lstStyle/>
          <a:p>
            <a:pPr>
              <a:lnSpc>
                <a:spcPct val="100000"/>
              </a:lnSpc>
              <a:spcBef>
                <a:spcPts val="100"/>
              </a:spcBef>
            </a:pPr>
            <a:r>
              <a:rPr sz="1600" b="1" dirty="0">
                <a:latin typeface="Tahoma"/>
                <a:cs typeface="Tahoma"/>
              </a:rPr>
              <a:t>Competidores</a:t>
            </a:r>
            <a:r>
              <a:rPr sz="1600" b="1" spc="-65" dirty="0">
                <a:latin typeface="Tahoma"/>
                <a:cs typeface="Tahoma"/>
              </a:rPr>
              <a:t> </a:t>
            </a:r>
            <a:r>
              <a:rPr sz="1600" b="1" dirty="0">
                <a:latin typeface="Tahoma"/>
                <a:cs typeface="Tahoma"/>
              </a:rPr>
              <a:t>(Servicios</a:t>
            </a:r>
            <a:r>
              <a:rPr sz="1600" b="1" spc="-95" dirty="0">
                <a:latin typeface="Tahoma"/>
                <a:cs typeface="Tahoma"/>
              </a:rPr>
              <a:t> </a:t>
            </a:r>
            <a:r>
              <a:rPr sz="1600" b="1" spc="-25" dirty="0">
                <a:latin typeface="Tahoma"/>
                <a:cs typeface="Tahoma"/>
              </a:rPr>
              <a:t>de</a:t>
            </a:r>
            <a:endParaRPr sz="1600" dirty="0">
              <a:latin typeface="Tahoma"/>
              <a:cs typeface="Tahoma"/>
            </a:endParaRPr>
          </a:p>
          <a:p>
            <a:pPr>
              <a:lnSpc>
                <a:spcPct val="100000"/>
              </a:lnSpc>
            </a:pPr>
            <a:r>
              <a:rPr sz="1600" b="1" spc="-10" dirty="0">
                <a:latin typeface="Tahoma"/>
                <a:cs typeface="Tahoma"/>
              </a:rPr>
              <a:t>información)</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Ventas</a:t>
            </a:r>
            <a:r>
              <a:rPr sz="1600" spc="-140" dirty="0">
                <a:latin typeface="Tahoma"/>
                <a:cs typeface="Tahoma"/>
              </a:rPr>
              <a:t> </a:t>
            </a:r>
            <a:r>
              <a:rPr sz="1600" spc="-10" dirty="0">
                <a:latin typeface="Tahoma"/>
                <a:cs typeface="Tahoma"/>
              </a:rPr>
              <a:t>competencia</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Precios</a:t>
            </a:r>
            <a:r>
              <a:rPr sz="1600" spc="-30" dirty="0">
                <a:latin typeface="Tahoma"/>
                <a:cs typeface="Tahoma"/>
              </a:rPr>
              <a:t> </a:t>
            </a:r>
            <a:r>
              <a:rPr sz="1600" spc="-10" dirty="0">
                <a:latin typeface="Tahoma"/>
                <a:cs typeface="Tahoma"/>
              </a:rPr>
              <a:t>competencia</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Promociones</a:t>
            </a:r>
            <a:r>
              <a:rPr sz="1600" spc="-50" dirty="0">
                <a:latin typeface="Tahoma"/>
                <a:cs typeface="Tahoma"/>
              </a:rPr>
              <a:t> </a:t>
            </a:r>
            <a:r>
              <a:rPr sz="1600" spc="-10" dirty="0">
                <a:latin typeface="Tahoma"/>
                <a:cs typeface="Tahoma"/>
              </a:rPr>
              <a:t>competencia</a:t>
            </a:r>
            <a:endParaRPr sz="1600" dirty="0">
              <a:latin typeface="Tahoma"/>
              <a:cs typeface="Tahoma"/>
            </a:endParaRPr>
          </a:p>
        </p:txBody>
      </p:sp>
      <p:sp>
        <p:nvSpPr>
          <p:cNvPr id="7" name="object 7"/>
          <p:cNvSpPr txBox="1"/>
          <p:nvPr/>
        </p:nvSpPr>
        <p:spPr>
          <a:xfrm>
            <a:off x="3181857" y="4008246"/>
            <a:ext cx="2397125" cy="997709"/>
          </a:xfrm>
          <a:prstGeom prst="rect">
            <a:avLst/>
          </a:prstGeom>
        </p:spPr>
        <p:txBody>
          <a:bodyPr vert="horz" wrap="square" lIns="0" tIns="12700" rIns="0" bIns="0" rtlCol="0">
            <a:spAutoFit/>
          </a:bodyPr>
          <a:lstStyle/>
          <a:p>
            <a:pPr>
              <a:lnSpc>
                <a:spcPct val="100000"/>
              </a:lnSpc>
              <a:spcBef>
                <a:spcPts val="100"/>
              </a:spcBef>
            </a:pPr>
            <a:r>
              <a:rPr sz="1600" b="1" spc="-10" dirty="0">
                <a:latin typeface="Tahoma"/>
                <a:cs typeface="Tahoma"/>
              </a:rPr>
              <a:t>Mercado</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Estudios</a:t>
            </a:r>
            <a:r>
              <a:rPr sz="1600" spc="-20" dirty="0">
                <a:latin typeface="Tahoma"/>
                <a:cs typeface="Tahoma"/>
              </a:rPr>
              <a:t> </a:t>
            </a:r>
            <a:r>
              <a:rPr sz="1600" dirty="0">
                <a:latin typeface="Tahoma"/>
                <a:cs typeface="Tahoma"/>
              </a:rPr>
              <a:t>de</a:t>
            </a:r>
            <a:r>
              <a:rPr sz="1600" spc="-15" dirty="0">
                <a:latin typeface="Tahoma"/>
                <a:cs typeface="Tahoma"/>
              </a:rPr>
              <a:t> </a:t>
            </a:r>
            <a:r>
              <a:rPr sz="1600" spc="-10" dirty="0">
                <a:latin typeface="Tahoma"/>
                <a:cs typeface="Tahoma"/>
              </a:rPr>
              <a:t>mercado</a:t>
            </a:r>
            <a:endParaRPr sz="1600" dirty="0">
              <a:latin typeface="Tahoma"/>
              <a:cs typeface="Tahoma"/>
            </a:endParaRPr>
          </a:p>
          <a:p>
            <a:pPr marL="286385" indent="-286385">
              <a:lnSpc>
                <a:spcPct val="100000"/>
              </a:lnSpc>
              <a:buFont typeface="Wingdings"/>
              <a:buChar char=""/>
              <a:tabLst>
                <a:tab pos="286385" algn="l"/>
              </a:tabLst>
            </a:pPr>
            <a:r>
              <a:rPr sz="1600" spc="-10" dirty="0" err="1">
                <a:latin typeface="Tahoma"/>
                <a:cs typeface="Tahoma"/>
              </a:rPr>
              <a:t>Encuestas</a:t>
            </a:r>
            <a:endParaRPr lang="es-ES" sz="1600" spc="-10" dirty="0">
              <a:latin typeface="Tahoma"/>
              <a:cs typeface="Tahoma"/>
            </a:endParaRPr>
          </a:p>
          <a:p>
            <a:pPr marL="286385" indent="-286385">
              <a:lnSpc>
                <a:spcPct val="100000"/>
              </a:lnSpc>
              <a:buFont typeface="Wingdings"/>
              <a:buChar char=""/>
              <a:tabLst>
                <a:tab pos="286385" algn="l"/>
              </a:tabLst>
            </a:pPr>
            <a:r>
              <a:rPr lang="es-CL" sz="1600" spc="-10" dirty="0">
                <a:latin typeface="Tahoma"/>
                <a:cs typeface="Tahoma"/>
              </a:rPr>
              <a:t>Open Data.</a:t>
            </a:r>
            <a:endParaRPr sz="1600" dirty="0">
              <a:latin typeface="Tahoma"/>
              <a:cs typeface="Tahoma"/>
            </a:endParaRPr>
          </a:p>
        </p:txBody>
      </p:sp>
      <p:sp>
        <p:nvSpPr>
          <p:cNvPr id="8" name="object 8"/>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a:latin typeface="Tahoma"/>
              <a:cs typeface="Tahoma"/>
            </a:endParaRPr>
          </a:p>
        </p:txBody>
      </p:sp>
      <p:sp>
        <p:nvSpPr>
          <p:cNvPr id="9" name="object 9"/>
          <p:cNvSpPr txBox="1"/>
          <p:nvPr/>
        </p:nvSpPr>
        <p:spPr>
          <a:xfrm>
            <a:off x="100584" y="1708404"/>
            <a:ext cx="2720340" cy="378309"/>
          </a:xfrm>
          <a:prstGeom prst="rect">
            <a:avLst/>
          </a:prstGeom>
          <a:solidFill>
            <a:srgbClr val="00AFEF"/>
          </a:solidFill>
        </p:spPr>
        <p:txBody>
          <a:bodyPr vert="horz" wrap="square" lIns="0" tIns="130810" rIns="0" bIns="0" rtlCol="0">
            <a:spAutoFit/>
          </a:bodyPr>
          <a:lstStyle/>
          <a:p>
            <a:pPr marL="444500">
              <a:lnSpc>
                <a:spcPct val="100000"/>
              </a:lnSpc>
              <a:spcBef>
                <a:spcPts val="1030"/>
              </a:spcBef>
            </a:pPr>
            <a:r>
              <a:rPr sz="1600" dirty="0">
                <a:solidFill>
                  <a:srgbClr val="FFFFFF"/>
                </a:solidFill>
                <a:latin typeface="Tahoma"/>
                <a:cs typeface="Tahoma"/>
              </a:rPr>
              <a:t>Archivos</a:t>
            </a:r>
            <a:r>
              <a:rPr sz="1600" spc="-114" dirty="0">
                <a:solidFill>
                  <a:srgbClr val="FFFFFF"/>
                </a:solidFill>
                <a:latin typeface="Tahoma"/>
                <a:cs typeface="Tahoma"/>
              </a:rPr>
              <a:t> </a:t>
            </a:r>
            <a:r>
              <a:rPr sz="1600" spc="-10" dirty="0">
                <a:solidFill>
                  <a:srgbClr val="FFFFFF"/>
                </a:solidFill>
                <a:latin typeface="Tahoma"/>
                <a:cs typeface="Tahoma"/>
              </a:rPr>
              <a:t>planos</a:t>
            </a:r>
            <a:endParaRPr sz="1600">
              <a:latin typeface="Tahoma"/>
              <a:cs typeface="Tahoma"/>
            </a:endParaRPr>
          </a:p>
        </p:txBody>
      </p:sp>
      <p:sp>
        <p:nvSpPr>
          <p:cNvPr id="10" name="object 10"/>
          <p:cNvSpPr txBox="1"/>
          <p:nvPr/>
        </p:nvSpPr>
        <p:spPr>
          <a:xfrm>
            <a:off x="100584" y="2325623"/>
            <a:ext cx="2720340" cy="2673681"/>
          </a:xfrm>
          <a:prstGeom prst="rect">
            <a:avLst/>
          </a:prstGeom>
          <a:solidFill>
            <a:srgbClr val="CAE3F8">
              <a:alpha val="90194"/>
            </a:srgbClr>
          </a:solidFill>
        </p:spPr>
        <p:txBody>
          <a:bodyPr vert="horz" wrap="square" lIns="0" tIns="108585" rIns="0" bIns="0" rtlCol="0">
            <a:spAutoFit/>
          </a:bodyPr>
          <a:lstStyle/>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a:t>
            </a:r>
            <a:r>
              <a:rPr lang="es-CL" sz="1600" dirty="0">
                <a:solidFill>
                  <a:schemeClr val="tx1"/>
                </a:solidFill>
                <a:latin typeface="Tahoma"/>
                <a:cs typeface="Tahoma"/>
              </a:rPr>
              <a:t>corresponder</a:t>
            </a:r>
            <a:r>
              <a:rPr lang="es-CL" sz="1600" spc="-95" dirty="0">
                <a:solidFill>
                  <a:schemeClr val="tx1"/>
                </a:solidFill>
                <a:latin typeface="Tahoma"/>
                <a:cs typeface="Tahoma"/>
              </a:rPr>
              <a:t> </a:t>
            </a:r>
            <a:r>
              <a:rPr lang="es-CL" sz="1600" spc="-50" dirty="0">
                <a:solidFill>
                  <a:schemeClr val="tx1"/>
                </a:solidFill>
                <a:latin typeface="Tahoma"/>
                <a:cs typeface="Tahoma"/>
              </a:rPr>
              <a:t>a </a:t>
            </a:r>
            <a:r>
              <a:rPr lang="es-CL" sz="1600" dirty="0">
                <a:solidFill>
                  <a:schemeClr val="tx1"/>
                </a:solidFill>
                <a:latin typeface="Tahoma"/>
                <a:cs typeface="Tahoma"/>
              </a:rPr>
              <a:t>data</a:t>
            </a:r>
            <a:r>
              <a:rPr lang="es-CL" sz="1600" spc="-15" dirty="0">
                <a:solidFill>
                  <a:schemeClr val="tx1"/>
                </a:solidFill>
                <a:latin typeface="Tahoma"/>
                <a:cs typeface="Tahoma"/>
              </a:rPr>
              <a:t> </a:t>
            </a:r>
            <a:r>
              <a:rPr lang="es-CL" sz="1600" spc="-10" dirty="0">
                <a:solidFill>
                  <a:schemeClr val="tx1"/>
                </a:solidFill>
                <a:latin typeface="Tahoma"/>
                <a:cs typeface="Tahoma"/>
              </a:rPr>
              <a:t>externa.</a:t>
            </a:r>
            <a:endParaRPr lang="es-CL" sz="1600" dirty="0">
              <a:solidFill>
                <a:schemeClr val="tx1"/>
              </a:solidFill>
              <a:latin typeface="Tahoma"/>
              <a:cs typeface="Tahoma"/>
            </a:endParaRPr>
          </a:p>
          <a:p>
            <a:pPr marL="346710" marR="297815" indent="-228600" algn="l">
              <a:lnSpc>
                <a:spcPts val="2280"/>
              </a:lnSpc>
              <a:spcBef>
                <a:spcPts val="420"/>
              </a:spcBef>
              <a:buChar char="•"/>
              <a:tabLst>
                <a:tab pos="346710" algn="l"/>
              </a:tabLst>
            </a:pPr>
            <a:r>
              <a:rPr lang="es-CL" sz="1600" dirty="0">
                <a:solidFill>
                  <a:schemeClr val="tx1"/>
                </a:solidFill>
                <a:latin typeface="Tahoma"/>
                <a:cs typeface="Tahoma"/>
              </a:rPr>
              <a:t>Suelen </a:t>
            </a:r>
            <a:r>
              <a:rPr lang="es-CL" sz="1600" spc="-10" dirty="0">
                <a:solidFill>
                  <a:schemeClr val="tx1"/>
                </a:solidFill>
                <a:latin typeface="Tahoma"/>
                <a:cs typeface="Tahoma"/>
              </a:rPr>
              <a:t>tener </a:t>
            </a:r>
            <a:r>
              <a:rPr lang="es-CL" sz="1600" dirty="0">
                <a:solidFill>
                  <a:schemeClr val="tx1"/>
                </a:solidFill>
                <a:latin typeface="Tahoma"/>
                <a:cs typeface="Tahoma"/>
              </a:rPr>
              <a:t>formato</a:t>
            </a:r>
            <a:r>
              <a:rPr lang="es-CL" sz="1600" spc="-70" dirty="0">
                <a:solidFill>
                  <a:schemeClr val="tx1"/>
                </a:solidFill>
                <a:latin typeface="Tahoma"/>
                <a:cs typeface="Tahoma"/>
              </a:rPr>
              <a:t> </a:t>
            </a:r>
            <a:r>
              <a:rPr lang="es-CL" sz="1600" dirty="0">
                <a:solidFill>
                  <a:schemeClr val="tx1"/>
                </a:solidFill>
                <a:latin typeface="Tahoma"/>
                <a:cs typeface="Tahoma"/>
              </a:rPr>
              <a:t>XLS, XLSX,</a:t>
            </a:r>
            <a:r>
              <a:rPr lang="es-CL" sz="1600" spc="-60" dirty="0">
                <a:solidFill>
                  <a:schemeClr val="tx1"/>
                </a:solidFill>
                <a:latin typeface="Tahoma"/>
                <a:cs typeface="Tahoma"/>
              </a:rPr>
              <a:t> </a:t>
            </a:r>
            <a:r>
              <a:rPr lang="es-CL" sz="1600" spc="-25" dirty="0">
                <a:solidFill>
                  <a:schemeClr val="tx1"/>
                </a:solidFill>
                <a:latin typeface="Tahoma"/>
                <a:cs typeface="Tahoma"/>
              </a:rPr>
              <a:t>CSV </a:t>
            </a:r>
            <a:r>
              <a:rPr lang="es-CL" sz="1600" dirty="0">
                <a:solidFill>
                  <a:schemeClr val="tx1"/>
                </a:solidFill>
                <a:latin typeface="Tahoma"/>
                <a:cs typeface="Tahoma"/>
              </a:rPr>
              <a:t>o </a:t>
            </a:r>
            <a:r>
              <a:rPr lang="es-CL" sz="1600" spc="-20" dirty="0">
                <a:solidFill>
                  <a:schemeClr val="tx1"/>
                </a:solidFill>
                <a:latin typeface="Tahoma"/>
                <a:cs typeface="Tahoma"/>
              </a:rPr>
              <a:t>JSON.</a:t>
            </a:r>
          </a:p>
          <a:p>
            <a:pPr marL="346710" marR="297815" indent="-228600" algn="l">
              <a:lnSpc>
                <a:spcPts val="2280"/>
              </a:lnSpc>
              <a:spcBef>
                <a:spcPts val="420"/>
              </a:spcBef>
              <a:buChar char="•"/>
              <a:tabLst>
                <a:tab pos="346710" algn="l"/>
              </a:tabLst>
            </a:pPr>
            <a:r>
              <a:rPr lang="es-CL" sz="1600" spc="-20" dirty="0">
                <a:solidFill>
                  <a:schemeClr val="tx1"/>
                </a:solidFill>
                <a:latin typeface="Tahoma"/>
                <a:cs typeface="Tahoma"/>
              </a:rPr>
              <a:t>Rara vez se actualizan.</a:t>
            </a:r>
          </a:p>
          <a:p>
            <a:pPr marL="346710" marR="297815" indent="-228600" algn="l">
              <a:lnSpc>
                <a:spcPts val="2280"/>
              </a:lnSpc>
              <a:spcBef>
                <a:spcPts val="420"/>
              </a:spcBef>
              <a:buChar char="•"/>
              <a:tabLst>
                <a:tab pos="346710" algn="l"/>
              </a:tabLst>
            </a:pPr>
            <a:r>
              <a:rPr lang="es-CL" sz="1600" spc="-20" dirty="0">
                <a:solidFill>
                  <a:schemeClr val="tx1"/>
                </a:solidFill>
                <a:latin typeface="Tahoma"/>
                <a:cs typeface="Tahoma"/>
              </a:rPr>
              <a:t>Son propensas a tener errores.</a:t>
            </a:r>
          </a:p>
        </p:txBody>
      </p:sp>
      <p:sp>
        <p:nvSpPr>
          <p:cNvPr id="11" name="object 11"/>
          <p:cNvSpPr/>
          <p:nvPr/>
        </p:nvSpPr>
        <p:spPr>
          <a:xfrm>
            <a:off x="7533131" y="2330195"/>
            <a:ext cx="4274820" cy="3909060"/>
          </a:xfrm>
          <a:custGeom>
            <a:avLst/>
            <a:gdLst/>
            <a:ahLst/>
            <a:cxnLst/>
            <a:rect l="l" t="t" r="r" b="b"/>
            <a:pathLst>
              <a:path w="4274820" h="3909060">
                <a:moveTo>
                  <a:pt x="4274820" y="0"/>
                </a:moveTo>
                <a:lnTo>
                  <a:pt x="0" y="0"/>
                </a:lnTo>
                <a:lnTo>
                  <a:pt x="0" y="3909059"/>
                </a:lnTo>
                <a:lnTo>
                  <a:pt x="4274820" y="3909059"/>
                </a:lnTo>
                <a:lnTo>
                  <a:pt x="4274820" y="0"/>
                </a:lnTo>
                <a:close/>
              </a:path>
            </a:pathLst>
          </a:custGeom>
          <a:solidFill>
            <a:srgbClr val="DFF5EE"/>
          </a:solidFill>
        </p:spPr>
        <p:txBody>
          <a:bodyPr wrap="square" lIns="0" tIns="0" rIns="0" bIns="0" rtlCol="0"/>
          <a:lstStyle/>
          <a:p>
            <a:endParaRPr sz="1600"/>
          </a:p>
        </p:txBody>
      </p:sp>
      <p:sp>
        <p:nvSpPr>
          <p:cNvPr id="12" name="object 12"/>
          <p:cNvSpPr txBox="1"/>
          <p:nvPr/>
        </p:nvSpPr>
        <p:spPr>
          <a:xfrm>
            <a:off x="7626350" y="2361691"/>
            <a:ext cx="4013835" cy="574675"/>
          </a:xfrm>
          <a:prstGeom prst="rect">
            <a:avLst/>
          </a:prstGeom>
        </p:spPr>
        <p:txBody>
          <a:bodyPr vert="horz" wrap="square" lIns="0" tIns="12700" rIns="0" bIns="0" rtlCol="0">
            <a:spAutoFit/>
          </a:bodyPr>
          <a:lstStyle/>
          <a:p>
            <a:pPr marL="286385" indent="-286385">
              <a:lnSpc>
                <a:spcPct val="100000"/>
              </a:lnSpc>
              <a:spcBef>
                <a:spcPts val="100"/>
              </a:spcBef>
              <a:buFont typeface="Wingdings"/>
              <a:buChar char=""/>
              <a:tabLst>
                <a:tab pos="286385" algn="l"/>
              </a:tabLst>
            </a:pPr>
            <a:r>
              <a:rPr sz="1800" dirty="0">
                <a:latin typeface="Tahoma"/>
                <a:cs typeface="Tahoma"/>
              </a:rPr>
              <a:t>Dependiendo</a:t>
            </a:r>
            <a:r>
              <a:rPr sz="1800" spc="-50" dirty="0">
                <a:latin typeface="Tahoma"/>
                <a:cs typeface="Tahoma"/>
              </a:rPr>
              <a:t> </a:t>
            </a:r>
            <a:r>
              <a:rPr sz="1800" dirty="0">
                <a:latin typeface="Tahoma"/>
                <a:cs typeface="Tahoma"/>
              </a:rPr>
              <a:t>del</a:t>
            </a:r>
            <a:r>
              <a:rPr sz="1800" spc="-45" dirty="0">
                <a:latin typeface="Tahoma"/>
                <a:cs typeface="Tahoma"/>
              </a:rPr>
              <a:t> </a:t>
            </a:r>
            <a:r>
              <a:rPr sz="1800" dirty="0">
                <a:latin typeface="Tahoma"/>
                <a:cs typeface="Tahoma"/>
              </a:rPr>
              <a:t>volumen,</a:t>
            </a:r>
            <a:r>
              <a:rPr sz="1800" spc="-50" dirty="0">
                <a:latin typeface="Tahoma"/>
                <a:cs typeface="Tahoma"/>
              </a:rPr>
              <a:t> </a:t>
            </a:r>
            <a:r>
              <a:rPr sz="1800" spc="-10" dirty="0">
                <a:latin typeface="Tahoma"/>
                <a:cs typeface="Tahoma"/>
              </a:rPr>
              <a:t>pueden</a:t>
            </a:r>
            <a:endParaRPr sz="1800">
              <a:latin typeface="Tahoma"/>
              <a:cs typeface="Tahoma"/>
            </a:endParaRPr>
          </a:p>
          <a:p>
            <a:pPr marL="286385">
              <a:lnSpc>
                <a:spcPct val="100000"/>
              </a:lnSpc>
            </a:pPr>
            <a:r>
              <a:rPr sz="1800" dirty="0">
                <a:latin typeface="Tahoma"/>
                <a:cs typeface="Tahoma"/>
              </a:rPr>
              <a:t>requerir</a:t>
            </a:r>
            <a:r>
              <a:rPr sz="1800" spc="-40" dirty="0">
                <a:latin typeface="Tahoma"/>
                <a:cs typeface="Tahoma"/>
              </a:rPr>
              <a:t> </a:t>
            </a:r>
            <a:r>
              <a:rPr sz="1800" dirty="0">
                <a:latin typeface="Tahoma"/>
                <a:cs typeface="Tahoma"/>
              </a:rPr>
              <a:t>conversión</a:t>
            </a:r>
            <a:r>
              <a:rPr sz="1800" spc="-55" dirty="0">
                <a:latin typeface="Tahoma"/>
                <a:cs typeface="Tahoma"/>
              </a:rPr>
              <a:t> </a:t>
            </a:r>
            <a:r>
              <a:rPr sz="1800" dirty="0">
                <a:latin typeface="Tahoma"/>
                <a:cs typeface="Tahoma"/>
              </a:rPr>
              <a:t>a</a:t>
            </a:r>
            <a:r>
              <a:rPr sz="1800" spc="-40" dirty="0">
                <a:latin typeface="Tahoma"/>
                <a:cs typeface="Tahoma"/>
              </a:rPr>
              <a:t> </a:t>
            </a:r>
            <a:r>
              <a:rPr sz="1800" dirty="0">
                <a:latin typeface="Tahoma"/>
                <a:cs typeface="Tahoma"/>
              </a:rPr>
              <a:t>bases</a:t>
            </a:r>
            <a:r>
              <a:rPr sz="1800" spc="-45" dirty="0">
                <a:latin typeface="Tahoma"/>
                <a:cs typeface="Tahoma"/>
              </a:rPr>
              <a:t> </a:t>
            </a:r>
            <a:r>
              <a:rPr sz="1800" dirty="0">
                <a:latin typeface="Tahoma"/>
                <a:cs typeface="Tahoma"/>
              </a:rPr>
              <a:t>de</a:t>
            </a:r>
            <a:r>
              <a:rPr sz="1800" spc="-45" dirty="0">
                <a:latin typeface="Tahoma"/>
                <a:cs typeface="Tahoma"/>
              </a:rPr>
              <a:t> </a:t>
            </a:r>
            <a:r>
              <a:rPr sz="1800" spc="-10" dirty="0">
                <a:latin typeface="Tahoma"/>
                <a:cs typeface="Tahoma"/>
              </a:rPr>
              <a:t>datos</a:t>
            </a:r>
            <a:endParaRPr sz="1800">
              <a:latin typeface="Tahoma"/>
              <a:cs typeface="Tahoma"/>
            </a:endParaRPr>
          </a:p>
        </p:txBody>
      </p:sp>
      <p:sp>
        <p:nvSpPr>
          <p:cNvPr id="16" name="object 16"/>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25</a:t>
            </a:r>
          </a:p>
        </p:txBody>
      </p:sp>
      <p:sp>
        <p:nvSpPr>
          <p:cNvPr id="13" name="object 13"/>
          <p:cNvSpPr txBox="1"/>
          <p:nvPr/>
        </p:nvSpPr>
        <p:spPr>
          <a:xfrm>
            <a:off x="7626350" y="3184905"/>
            <a:ext cx="338455" cy="299720"/>
          </a:xfrm>
          <a:prstGeom prst="rect">
            <a:avLst/>
          </a:prstGeom>
        </p:spPr>
        <p:txBody>
          <a:bodyPr vert="horz" wrap="square" lIns="0" tIns="12700" rIns="0" bIns="0" rtlCol="0">
            <a:spAutoFit/>
          </a:bodyPr>
          <a:lstStyle/>
          <a:p>
            <a:pPr>
              <a:lnSpc>
                <a:spcPct val="100000"/>
              </a:lnSpc>
              <a:spcBef>
                <a:spcPts val="100"/>
              </a:spcBef>
            </a:pPr>
            <a:r>
              <a:rPr sz="1800" spc="-25" dirty="0">
                <a:latin typeface="Tahoma"/>
                <a:cs typeface="Tahoma"/>
              </a:rPr>
              <a:t>y/o</a:t>
            </a:r>
            <a:endParaRPr sz="1800">
              <a:latin typeface="Tahoma"/>
              <a:cs typeface="Tahoma"/>
            </a:endParaRPr>
          </a:p>
        </p:txBody>
      </p:sp>
      <p:sp>
        <p:nvSpPr>
          <p:cNvPr id="14" name="object 14"/>
          <p:cNvSpPr txBox="1"/>
          <p:nvPr/>
        </p:nvSpPr>
        <p:spPr>
          <a:xfrm>
            <a:off x="7626350" y="3733241"/>
            <a:ext cx="4063365" cy="751488"/>
          </a:xfrm>
          <a:prstGeom prst="rect">
            <a:avLst/>
          </a:prstGeom>
        </p:spPr>
        <p:txBody>
          <a:bodyPr vert="horz" wrap="square" lIns="0" tIns="12700" rIns="0" bIns="0" rtlCol="0">
            <a:spAutoFit/>
          </a:bodyPr>
          <a:lstStyle/>
          <a:p>
            <a:pPr marL="286385" marR="5080" indent="-287020">
              <a:lnSpc>
                <a:spcPct val="100000"/>
              </a:lnSpc>
              <a:spcBef>
                <a:spcPts val="100"/>
              </a:spcBef>
              <a:buFont typeface="Wingdings"/>
              <a:buChar char=""/>
              <a:tabLst>
                <a:tab pos="286385" algn="l"/>
              </a:tabLst>
            </a:pPr>
            <a:r>
              <a:rPr sz="1600" dirty="0">
                <a:latin typeface="Tahoma"/>
                <a:cs typeface="Tahoma"/>
              </a:rPr>
              <a:t>Dependiendo</a:t>
            </a:r>
            <a:r>
              <a:rPr sz="1600" spc="-60" dirty="0">
                <a:latin typeface="Tahoma"/>
                <a:cs typeface="Tahoma"/>
              </a:rPr>
              <a:t> </a:t>
            </a:r>
            <a:r>
              <a:rPr sz="1600" dirty="0">
                <a:latin typeface="Tahoma"/>
                <a:cs typeface="Tahoma"/>
              </a:rPr>
              <a:t>del</a:t>
            </a:r>
            <a:r>
              <a:rPr sz="1600" spc="-60" dirty="0">
                <a:latin typeface="Tahoma"/>
                <a:cs typeface="Tahoma"/>
              </a:rPr>
              <a:t> </a:t>
            </a:r>
            <a:r>
              <a:rPr sz="1600" spc="-10" dirty="0">
                <a:latin typeface="Tahoma"/>
                <a:cs typeface="Tahoma"/>
              </a:rPr>
              <a:t>carácter </a:t>
            </a:r>
            <a:r>
              <a:rPr sz="1600" dirty="0">
                <a:latin typeface="Tahoma"/>
                <a:cs typeface="Tahoma"/>
              </a:rPr>
              <a:t>estratégico,</a:t>
            </a:r>
            <a:r>
              <a:rPr sz="1600" spc="-80" dirty="0">
                <a:latin typeface="Tahoma"/>
                <a:cs typeface="Tahoma"/>
              </a:rPr>
              <a:t> </a:t>
            </a:r>
            <a:r>
              <a:rPr sz="1600" dirty="0">
                <a:latin typeface="Tahoma"/>
                <a:cs typeface="Tahoma"/>
              </a:rPr>
              <a:t>pueden</a:t>
            </a:r>
            <a:r>
              <a:rPr sz="1600" spc="-95" dirty="0">
                <a:latin typeface="Tahoma"/>
                <a:cs typeface="Tahoma"/>
              </a:rPr>
              <a:t> </a:t>
            </a:r>
            <a:r>
              <a:rPr sz="1600" spc="-10" dirty="0">
                <a:latin typeface="Tahoma"/>
                <a:cs typeface="Tahoma"/>
              </a:rPr>
              <a:t>requerir </a:t>
            </a:r>
            <a:r>
              <a:rPr sz="1600" dirty="0">
                <a:latin typeface="Tahoma"/>
                <a:cs typeface="Tahoma"/>
              </a:rPr>
              <a:t>integración</a:t>
            </a:r>
            <a:r>
              <a:rPr sz="1600" spc="-35" dirty="0">
                <a:latin typeface="Tahoma"/>
                <a:cs typeface="Tahoma"/>
              </a:rPr>
              <a:t> </a:t>
            </a:r>
            <a:r>
              <a:rPr sz="1600" dirty="0">
                <a:latin typeface="Tahoma"/>
                <a:cs typeface="Tahoma"/>
              </a:rPr>
              <a:t>a</a:t>
            </a:r>
            <a:r>
              <a:rPr sz="1600" spc="-50" dirty="0">
                <a:latin typeface="Tahoma"/>
                <a:cs typeface="Tahoma"/>
              </a:rPr>
              <a:t> </a:t>
            </a:r>
            <a:r>
              <a:rPr sz="1600" dirty="0">
                <a:latin typeface="Tahoma"/>
                <a:cs typeface="Tahoma"/>
              </a:rPr>
              <a:t>bases</a:t>
            </a:r>
            <a:r>
              <a:rPr sz="1600" spc="-60" dirty="0">
                <a:latin typeface="Tahoma"/>
                <a:cs typeface="Tahoma"/>
              </a:rPr>
              <a:t> </a:t>
            </a:r>
            <a:r>
              <a:rPr sz="1600" dirty="0">
                <a:latin typeface="Tahoma"/>
                <a:cs typeface="Tahoma"/>
              </a:rPr>
              <a:t>de</a:t>
            </a:r>
            <a:r>
              <a:rPr sz="1600" spc="-35" dirty="0">
                <a:latin typeface="Tahoma"/>
                <a:cs typeface="Tahoma"/>
              </a:rPr>
              <a:t> </a:t>
            </a:r>
            <a:r>
              <a:rPr sz="1600" dirty="0">
                <a:latin typeface="Tahoma"/>
                <a:cs typeface="Tahoma"/>
              </a:rPr>
              <a:t>datos</a:t>
            </a:r>
            <a:r>
              <a:rPr sz="1600" spc="-50" dirty="0">
                <a:latin typeface="Tahoma"/>
                <a:cs typeface="Tahoma"/>
              </a:rPr>
              <a:t> </a:t>
            </a:r>
            <a:r>
              <a:rPr sz="1600" spc="-10" dirty="0">
                <a:latin typeface="Tahoma"/>
                <a:cs typeface="Tahoma"/>
              </a:rPr>
              <a:t>internas</a:t>
            </a:r>
            <a:endParaRPr sz="1600">
              <a:latin typeface="Tahoma"/>
              <a:cs typeface="Tahoma"/>
            </a:endParaRPr>
          </a:p>
        </p:txBody>
      </p:sp>
      <p:sp>
        <p:nvSpPr>
          <p:cNvPr id="15" name="object 15"/>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p:nvPr/>
        </p:nvSpPr>
        <p:spPr>
          <a:xfrm>
            <a:off x="100584" y="1694688"/>
            <a:ext cx="2720340" cy="378309"/>
          </a:xfrm>
          <a:prstGeom prst="rect">
            <a:avLst/>
          </a:prstGeom>
          <a:solidFill>
            <a:srgbClr val="00AFEF"/>
          </a:solidFill>
        </p:spPr>
        <p:txBody>
          <a:bodyPr vert="horz" wrap="square" lIns="0" tIns="130810" rIns="0" bIns="0" rtlCol="0">
            <a:spAutoFit/>
          </a:bodyPr>
          <a:lstStyle/>
          <a:p>
            <a:pPr marL="560705">
              <a:lnSpc>
                <a:spcPct val="100000"/>
              </a:lnSpc>
              <a:spcBef>
                <a:spcPts val="1030"/>
              </a:spcBef>
            </a:pPr>
            <a:r>
              <a:rPr sz="1600" dirty="0">
                <a:solidFill>
                  <a:srgbClr val="FFFFFF"/>
                </a:solidFill>
                <a:latin typeface="Tahoma"/>
                <a:cs typeface="Tahoma"/>
              </a:rPr>
              <a:t>Servicios</a:t>
            </a:r>
            <a:r>
              <a:rPr sz="1600" spc="-95" dirty="0">
                <a:solidFill>
                  <a:srgbClr val="FFFFFF"/>
                </a:solidFill>
                <a:latin typeface="Tahoma"/>
                <a:cs typeface="Tahoma"/>
              </a:rPr>
              <a:t> </a:t>
            </a:r>
            <a:r>
              <a:rPr sz="1600" spc="-25" dirty="0">
                <a:solidFill>
                  <a:srgbClr val="FFFFFF"/>
                </a:solidFill>
                <a:latin typeface="Tahoma"/>
                <a:cs typeface="Tahoma"/>
              </a:rPr>
              <a:t>web</a:t>
            </a:r>
            <a:endParaRPr sz="1600">
              <a:latin typeface="Tahoma"/>
              <a:cs typeface="Tahoma"/>
            </a:endParaRPr>
          </a:p>
        </p:txBody>
      </p:sp>
      <p:sp>
        <p:nvSpPr>
          <p:cNvPr id="4" name="object 4"/>
          <p:cNvSpPr txBox="1"/>
          <p:nvPr/>
        </p:nvSpPr>
        <p:spPr>
          <a:xfrm>
            <a:off x="100584" y="2311907"/>
            <a:ext cx="2720340" cy="2153795"/>
          </a:xfrm>
          <a:prstGeom prst="rect">
            <a:avLst/>
          </a:prstGeom>
          <a:solidFill>
            <a:srgbClr val="CAE3F8">
              <a:alpha val="90194"/>
            </a:srgbClr>
          </a:solidFill>
        </p:spPr>
        <p:txBody>
          <a:bodyPr vert="horz" wrap="square" lIns="0" tIns="108585" rIns="0" bIns="0" rtlCol="0">
            <a:spAutoFit/>
          </a:bodyPr>
          <a:lstStyle/>
          <a:p>
            <a:pPr marL="346075" marR="596900" indent="-228600">
              <a:lnSpc>
                <a:spcPts val="2270"/>
              </a:lnSpc>
              <a:spcBef>
                <a:spcPts val="855"/>
              </a:spcBef>
              <a:buChar char="•"/>
              <a:tabLst>
                <a:tab pos="346075" algn="l"/>
              </a:tabLst>
            </a:pPr>
            <a:r>
              <a:rPr sz="1600" spc="-10" dirty="0">
                <a:latin typeface="Tahoma"/>
                <a:cs typeface="Tahoma"/>
              </a:rPr>
              <a:t>Suelen </a:t>
            </a:r>
            <a:r>
              <a:rPr sz="1600" dirty="0">
                <a:latin typeface="Tahoma"/>
                <a:cs typeface="Tahoma"/>
              </a:rPr>
              <a:t>corresponder</a:t>
            </a:r>
            <a:r>
              <a:rPr sz="1600" spc="-70" dirty="0">
                <a:latin typeface="Tahoma"/>
                <a:cs typeface="Tahoma"/>
              </a:rPr>
              <a:t> </a:t>
            </a:r>
            <a:r>
              <a:rPr sz="1600" spc="-50" dirty="0">
                <a:latin typeface="Tahoma"/>
                <a:cs typeface="Tahoma"/>
              </a:rPr>
              <a:t>a </a:t>
            </a:r>
            <a:r>
              <a:rPr sz="1600" dirty="0">
                <a:latin typeface="Tahoma"/>
                <a:cs typeface="Tahoma"/>
              </a:rPr>
              <a:t>data</a:t>
            </a:r>
            <a:r>
              <a:rPr sz="1600" spc="-15" dirty="0">
                <a:latin typeface="Tahoma"/>
                <a:cs typeface="Tahoma"/>
              </a:rPr>
              <a:t> </a:t>
            </a:r>
            <a:r>
              <a:rPr sz="1600" spc="-10" dirty="0">
                <a:latin typeface="Tahoma"/>
                <a:cs typeface="Tahoma"/>
              </a:rPr>
              <a:t>externa</a:t>
            </a:r>
            <a:endParaRPr sz="1600">
              <a:latin typeface="Tahoma"/>
              <a:cs typeface="Tahoma"/>
            </a:endParaRPr>
          </a:p>
          <a:p>
            <a:pPr marL="346075" marR="243840" indent="-228600">
              <a:lnSpc>
                <a:spcPct val="90000"/>
              </a:lnSpc>
              <a:spcBef>
                <a:spcPts val="350"/>
              </a:spcBef>
              <a:buChar char="•"/>
              <a:tabLst>
                <a:tab pos="346075" algn="l"/>
              </a:tabLst>
            </a:pPr>
            <a:r>
              <a:rPr sz="1600" dirty="0">
                <a:latin typeface="Tahoma"/>
                <a:cs typeface="Tahoma"/>
              </a:rPr>
              <a:t>Se</a:t>
            </a:r>
            <a:r>
              <a:rPr sz="1600" spc="-55" dirty="0">
                <a:latin typeface="Tahoma"/>
                <a:cs typeface="Tahoma"/>
              </a:rPr>
              <a:t> </a:t>
            </a:r>
            <a:r>
              <a:rPr sz="1600" dirty="0">
                <a:latin typeface="Tahoma"/>
                <a:cs typeface="Tahoma"/>
              </a:rPr>
              <a:t>recurre</a:t>
            </a:r>
            <a:r>
              <a:rPr sz="1600" spc="-45" dirty="0">
                <a:latin typeface="Tahoma"/>
                <a:cs typeface="Tahoma"/>
              </a:rPr>
              <a:t> </a:t>
            </a:r>
            <a:r>
              <a:rPr sz="1600" spc="-25" dirty="0">
                <a:latin typeface="Tahoma"/>
                <a:cs typeface="Tahoma"/>
              </a:rPr>
              <a:t>en </a:t>
            </a:r>
            <a:r>
              <a:rPr sz="1600" dirty="0">
                <a:latin typeface="Tahoma"/>
                <a:cs typeface="Tahoma"/>
              </a:rPr>
              <a:t>general</a:t>
            </a:r>
            <a:r>
              <a:rPr sz="1600" spc="-65" dirty="0">
                <a:latin typeface="Tahoma"/>
                <a:cs typeface="Tahoma"/>
              </a:rPr>
              <a:t> </a:t>
            </a:r>
            <a:r>
              <a:rPr sz="1600" dirty="0">
                <a:latin typeface="Tahoma"/>
                <a:cs typeface="Tahoma"/>
              </a:rPr>
              <a:t>a</a:t>
            </a:r>
            <a:r>
              <a:rPr sz="1600" spc="-55" dirty="0">
                <a:latin typeface="Tahoma"/>
                <a:cs typeface="Tahoma"/>
              </a:rPr>
              <a:t> </a:t>
            </a:r>
            <a:r>
              <a:rPr sz="1600" spc="-10" dirty="0">
                <a:latin typeface="Tahoma"/>
                <a:cs typeface="Tahoma"/>
              </a:rPr>
              <a:t>técnicas </a:t>
            </a:r>
            <a:r>
              <a:rPr sz="1600" dirty="0">
                <a:latin typeface="Tahoma"/>
                <a:cs typeface="Tahoma"/>
              </a:rPr>
              <a:t>de</a:t>
            </a:r>
            <a:r>
              <a:rPr sz="1600" spc="-15" dirty="0">
                <a:latin typeface="Tahoma"/>
                <a:cs typeface="Tahoma"/>
              </a:rPr>
              <a:t> </a:t>
            </a:r>
            <a:r>
              <a:rPr sz="1600" dirty="0">
                <a:latin typeface="Tahoma"/>
                <a:cs typeface="Tahoma"/>
              </a:rPr>
              <a:t>web</a:t>
            </a:r>
            <a:r>
              <a:rPr sz="1600" spc="-5" dirty="0">
                <a:latin typeface="Tahoma"/>
                <a:cs typeface="Tahoma"/>
              </a:rPr>
              <a:t> </a:t>
            </a:r>
            <a:r>
              <a:rPr sz="1600" spc="-10" dirty="0">
                <a:latin typeface="Tahoma"/>
                <a:cs typeface="Tahoma"/>
              </a:rPr>
              <a:t>scraping </a:t>
            </a:r>
            <a:r>
              <a:rPr sz="1600" dirty="0">
                <a:latin typeface="Tahoma"/>
                <a:cs typeface="Tahoma"/>
              </a:rPr>
              <a:t>(APIs,</a:t>
            </a:r>
            <a:r>
              <a:rPr sz="1600" spc="-75" dirty="0">
                <a:latin typeface="Tahoma"/>
                <a:cs typeface="Tahoma"/>
              </a:rPr>
              <a:t> </a:t>
            </a:r>
            <a:r>
              <a:rPr sz="1600" spc="-25" dirty="0">
                <a:latin typeface="Tahoma"/>
                <a:cs typeface="Tahoma"/>
              </a:rPr>
              <a:t>web </a:t>
            </a:r>
            <a:r>
              <a:rPr sz="1600" spc="-35" dirty="0">
                <a:latin typeface="Tahoma"/>
                <a:cs typeface="Tahoma"/>
              </a:rPr>
              <a:t>crawler,</a:t>
            </a:r>
            <a:r>
              <a:rPr sz="1600" spc="-60" dirty="0">
                <a:latin typeface="Tahoma"/>
                <a:cs typeface="Tahoma"/>
              </a:rPr>
              <a:t> </a:t>
            </a:r>
            <a:r>
              <a:rPr sz="1600" spc="-20" dirty="0">
                <a:latin typeface="Tahoma"/>
                <a:cs typeface="Tahoma"/>
              </a:rPr>
              <a:t>ready-</a:t>
            </a:r>
            <a:r>
              <a:rPr sz="1600" spc="-25" dirty="0">
                <a:latin typeface="Tahoma"/>
                <a:cs typeface="Tahoma"/>
              </a:rPr>
              <a:t>to- </a:t>
            </a:r>
            <a:r>
              <a:rPr sz="1600" dirty="0">
                <a:latin typeface="Tahoma"/>
                <a:cs typeface="Tahoma"/>
              </a:rPr>
              <a:t>use</a:t>
            </a:r>
            <a:r>
              <a:rPr sz="1600" spc="-15" dirty="0">
                <a:latin typeface="Tahoma"/>
                <a:cs typeface="Tahoma"/>
              </a:rPr>
              <a:t> </a:t>
            </a:r>
            <a:r>
              <a:rPr sz="1600" spc="-10" dirty="0">
                <a:latin typeface="Tahoma"/>
                <a:cs typeface="Tahoma"/>
              </a:rPr>
              <a:t>crawler)</a:t>
            </a:r>
            <a:endParaRPr sz="1600">
              <a:latin typeface="Tahoma"/>
              <a:cs typeface="Tahoma"/>
            </a:endParaRPr>
          </a:p>
        </p:txBody>
      </p:sp>
      <p:sp>
        <p:nvSpPr>
          <p:cNvPr id="5" name="object 5"/>
          <p:cNvSpPr/>
          <p:nvPr/>
        </p:nvSpPr>
        <p:spPr>
          <a:xfrm>
            <a:off x="3090672" y="2330195"/>
            <a:ext cx="4168140" cy="3909060"/>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a:p>
        </p:txBody>
      </p:sp>
      <p:sp>
        <p:nvSpPr>
          <p:cNvPr id="6" name="object 6"/>
          <p:cNvSpPr txBox="1">
            <a:spLocks noGrp="1"/>
          </p:cNvSpPr>
          <p:nvPr>
            <p:ph type="title"/>
          </p:nvPr>
        </p:nvSpPr>
        <p:spPr>
          <a:xfrm>
            <a:off x="546302" y="416128"/>
            <a:ext cx="8445297" cy="721360"/>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40" dirty="0" err="1">
                <a:solidFill>
                  <a:srgbClr val="797979"/>
                </a:solidFill>
              </a:rPr>
              <a:t>Servicios</a:t>
            </a:r>
            <a:r>
              <a:rPr spc="-170" dirty="0">
                <a:solidFill>
                  <a:srgbClr val="797979"/>
                </a:solidFill>
              </a:rPr>
              <a:t> </a:t>
            </a:r>
            <a:r>
              <a:rPr spc="-25" dirty="0">
                <a:solidFill>
                  <a:srgbClr val="797979"/>
                </a:solidFill>
              </a:rPr>
              <a:t>web</a:t>
            </a:r>
          </a:p>
        </p:txBody>
      </p:sp>
      <p:pic>
        <p:nvPicPr>
          <p:cNvPr id="7" name="object 7"/>
          <p:cNvPicPr/>
          <p:nvPr/>
        </p:nvPicPr>
        <p:blipFill>
          <a:blip r:embed="rId2" cstate="print"/>
          <a:stretch>
            <a:fillRect/>
          </a:stretch>
        </p:blipFill>
        <p:spPr>
          <a:xfrm>
            <a:off x="9325355" y="214905"/>
            <a:ext cx="2482559" cy="1485878"/>
          </a:xfrm>
          <a:prstGeom prst="rect">
            <a:avLst/>
          </a:prstGeom>
        </p:spPr>
      </p:pic>
      <p:sp>
        <p:nvSpPr>
          <p:cNvPr id="8" name="object 8"/>
          <p:cNvSpPr txBox="1"/>
          <p:nvPr/>
        </p:nvSpPr>
        <p:spPr>
          <a:xfrm>
            <a:off x="3181857" y="2361691"/>
            <a:ext cx="3883025" cy="1243930"/>
          </a:xfrm>
          <a:prstGeom prst="rect">
            <a:avLst/>
          </a:prstGeom>
        </p:spPr>
        <p:txBody>
          <a:bodyPr vert="horz" wrap="square" lIns="0" tIns="12700" rIns="0" bIns="0" rtlCol="0">
            <a:spAutoFit/>
          </a:bodyPr>
          <a:lstStyle/>
          <a:p>
            <a:pPr>
              <a:lnSpc>
                <a:spcPct val="100000"/>
              </a:lnSpc>
              <a:spcBef>
                <a:spcPts val="100"/>
              </a:spcBef>
            </a:pPr>
            <a:r>
              <a:rPr sz="1600" b="1" dirty="0">
                <a:latin typeface="Tahoma"/>
                <a:cs typeface="Tahoma"/>
              </a:rPr>
              <a:t>Competidores</a:t>
            </a:r>
            <a:r>
              <a:rPr sz="1600" b="1" spc="-70" dirty="0">
                <a:latin typeface="Tahoma"/>
                <a:cs typeface="Tahoma"/>
              </a:rPr>
              <a:t> </a:t>
            </a:r>
            <a:r>
              <a:rPr sz="1600" b="1" dirty="0">
                <a:latin typeface="Tahoma"/>
                <a:cs typeface="Tahoma"/>
              </a:rPr>
              <a:t>(información</a:t>
            </a:r>
            <a:r>
              <a:rPr sz="1600" b="1" spc="-105" dirty="0">
                <a:latin typeface="Tahoma"/>
                <a:cs typeface="Tahoma"/>
              </a:rPr>
              <a:t> </a:t>
            </a:r>
            <a:r>
              <a:rPr sz="1600" b="1" spc="-10" dirty="0">
                <a:latin typeface="Tahoma"/>
                <a:cs typeface="Tahoma"/>
              </a:rPr>
              <a:t>web)</a:t>
            </a:r>
            <a:r>
              <a:rPr sz="1600" spc="-10" dirty="0">
                <a:latin typeface="Tahoma"/>
                <a:cs typeface="Tahoma"/>
              </a:rPr>
              <a:t>:</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Compras</a:t>
            </a:r>
            <a:r>
              <a:rPr sz="1600" spc="-11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Precios</a:t>
            </a:r>
            <a:r>
              <a:rPr sz="1600" spc="-3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Promociones</a:t>
            </a:r>
            <a:r>
              <a:rPr sz="1600" spc="-5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Presencia</a:t>
            </a:r>
            <a:r>
              <a:rPr sz="1600" spc="-35" dirty="0">
                <a:latin typeface="Tahoma"/>
                <a:cs typeface="Tahoma"/>
              </a:rPr>
              <a:t> </a:t>
            </a:r>
            <a:r>
              <a:rPr sz="1600" spc="-10" dirty="0">
                <a:latin typeface="Tahoma"/>
                <a:cs typeface="Tahoma"/>
              </a:rPr>
              <a:t>competencia</a:t>
            </a:r>
            <a:endParaRPr sz="1600">
              <a:latin typeface="Tahoma"/>
              <a:cs typeface="Tahoma"/>
            </a:endParaRPr>
          </a:p>
        </p:txBody>
      </p:sp>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26</a:t>
            </a:r>
          </a:p>
        </p:txBody>
      </p:sp>
      <p:sp>
        <p:nvSpPr>
          <p:cNvPr id="9" name="object 9"/>
          <p:cNvSpPr txBox="1"/>
          <p:nvPr/>
        </p:nvSpPr>
        <p:spPr>
          <a:xfrm>
            <a:off x="3181857" y="4008246"/>
            <a:ext cx="3337560" cy="1243930"/>
          </a:xfrm>
          <a:prstGeom prst="rect">
            <a:avLst/>
          </a:prstGeom>
        </p:spPr>
        <p:txBody>
          <a:bodyPr vert="horz" wrap="square" lIns="0" tIns="12700" rIns="0" bIns="0" rtlCol="0">
            <a:spAutoFit/>
          </a:bodyPr>
          <a:lstStyle/>
          <a:p>
            <a:pPr>
              <a:lnSpc>
                <a:spcPct val="100000"/>
              </a:lnSpc>
              <a:spcBef>
                <a:spcPts val="100"/>
              </a:spcBef>
            </a:pPr>
            <a:r>
              <a:rPr sz="1600" b="1" spc="-10" dirty="0">
                <a:latin typeface="Tahoma"/>
                <a:cs typeface="Tahoma"/>
              </a:rPr>
              <a:t>Mercado</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Indicadores</a:t>
            </a:r>
            <a:r>
              <a:rPr sz="1600" spc="-140" dirty="0">
                <a:latin typeface="Tahoma"/>
                <a:cs typeface="Tahoma"/>
              </a:rPr>
              <a:t> </a:t>
            </a:r>
            <a:r>
              <a:rPr sz="1600" spc="-10" dirty="0">
                <a:latin typeface="Tahoma"/>
                <a:cs typeface="Tahoma"/>
              </a:rPr>
              <a:t>macroeconómicos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cambio</a:t>
            </a:r>
            <a:endParaRPr sz="1600" dirty="0">
              <a:latin typeface="Tahoma"/>
              <a:cs typeface="Tahoma"/>
            </a:endParaRPr>
          </a:p>
          <a:p>
            <a:pPr marL="286385" indent="-286385">
              <a:lnSpc>
                <a:spcPct val="100000"/>
              </a:lnSpc>
              <a:buFont typeface="Wingdings"/>
              <a:buChar char=""/>
              <a:tabLst>
                <a:tab pos="286385" algn="l"/>
              </a:tabLst>
            </a:pPr>
            <a:r>
              <a:rPr sz="1600" spc="-25" dirty="0">
                <a:latin typeface="Tahoma"/>
                <a:cs typeface="Tahoma"/>
              </a:rPr>
              <a:t>Tasas</a:t>
            </a:r>
            <a:r>
              <a:rPr sz="1600" spc="-75" dirty="0">
                <a:latin typeface="Tahoma"/>
                <a:cs typeface="Tahoma"/>
              </a:rPr>
              <a:t> </a:t>
            </a:r>
            <a:r>
              <a:rPr sz="1600" dirty="0">
                <a:latin typeface="Tahoma"/>
                <a:cs typeface="Tahoma"/>
              </a:rPr>
              <a:t>de</a:t>
            </a:r>
            <a:r>
              <a:rPr sz="1600" spc="-55" dirty="0">
                <a:latin typeface="Tahoma"/>
                <a:cs typeface="Tahoma"/>
              </a:rPr>
              <a:t> </a:t>
            </a:r>
            <a:r>
              <a:rPr sz="1600" spc="-10" dirty="0" err="1">
                <a:latin typeface="Tahoma"/>
                <a:cs typeface="Tahoma"/>
              </a:rPr>
              <a:t>interés</a:t>
            </a:r>
            <a:endParaRPr lang="es-ES" sz="1600" spc="-10" dirty="0">
              <a:latin typeface="Tahoma"/>
              <a:cs typeface="Tahoma"/>
            </a:endParaRPr>
          </a:p>
          <a:p>
            <a:pPr marL="286385" indent="-286385">
              <a:lnSpc>
                <a:spcPct val="100000"/>
              </a:lnSpc>
              <a:buFont typeface="Wingdings"/>
              <a:buChar char=""/>
              <a:tabLst>
                <a:tab pos="286385" algn="l"/>
              </a:tabLst>
            </a:pPr>
            <a:r>
              <a:rPr lang="es-CL" sz="1600" spc="-10" dirty="0">
                <a:latin typeface="Tahoma"/>
                <a:cs typeface="Tahoma"/>
              </a:rPr>
              <a:t>Precios de acciones.</a:t>
            </a:r>
            <a:endParaRPr sz="1600" dirty="0">
              <a:latin typeface="Tahoma"/>
              <a:cs typeface="Tahoma"/>
            </a:endParaRPr>
          </a:p>
        </p:txBody>
      </p:sp>
      <p:sp>
        <p:nvSpPr>
          <p:cNvPr id="10" name="object 10"/>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a:latin typeface="Tahoma"/>
              <a:cs typeface="Tahoma"/>
            </a:endParaRPr>
          </a:p>
        </p:txBody>
      </p:sp>
      <p:sp>
        <p:nvSpPr>
          <p:cNvPr id="11" name="object 11"/>
          <p:cNvSpPr txBox="1"/>
          <p:nvPr/>
        </p:nvSpPr>
        <p:spPr>
          <a:xfrm>
            <a:off x="7533131" y="2330195"/>
            <a:ext cx="4274820" cy="782907"/>
          </a:xfrm>
          <a:prstGeom prst="rect">
            <a:avLst/>
          </a:prstGeom>
          <a:solidFill>
            <a:srgbClr val="DFF5EE"/>
          </a:solidFill>
        </p:spPr>
        <p:txBody>
          <a:bodyPr vert="horz" wrap="square" lIns="0" tIns="43815" rIns="0" bIns="0" rtlCol="0">
            <a:spAutoFit/>
          </a:bodyPr>
          <a:lstStyle/>
          <a:p>
            <a:pPr marL="92710" marR="407034">
              <a:lnSpc>
                <a:spcPct val="100000"/>
              </a:lnSpc>
              <a:spcBef>
                <a:spcPts val="345"/>
              </a:spcBef>
            </a:pPr>
            <a:r>
              <a:rPr sz="1600" dirty="0">
                <a:latin typeface="Tahoma"/>
                <a:cs typeface="Tahoma"/>
              </a:rPr>
              <a:t>Requieren</a:t>
            </a:r>
            <a:r>
              <a:rPr sz="1600" spc="-95" dirty="0">
                <a:latin typeface="Tahoma"/>
                <a:cs typeface="Tahoma"/>
              </a:rPr>
              <a:t> </a:t>
            </a:r>
            <a:r>
              <a:rPr sz="1600" dirty="0">
                <a:latin typeface="Tahoma"/>
                <a:cs typeface="Tahoma"/>
              </a:rPr>
              <a:t>conocimiento</a:t>
            </a:r>
            <a:r>
              <a:rPr sz="1600" spc="-95" dirty="0">
                <a:latin typeface="Tahoma"/>
                <a:cs typeface="Tahoma"/>
              </a:rPr>
              <a:t> </a:t>
            </a:r>
            <a:r>
              <a:rPr sz="1600" spc="-25" dirty="0">
                <a:latin typeface="Tahoma"/>
                <a:cs typeface="Tahoma"/>
              </a:rPr>
              <a:t>de </a:t>
            </a:r>
            <a:r>
              <a:rPr sz="1600" spc="-10" dirty="0">
                <a:latin typeface="Tahoma"/>
                <a:cs typeface="Tahoma"/>
              </a:rPr>
              <a:t>programación</a:t>
            </a:r>
            <a:r>
              <a:rPr sz="1600" spc="-30" dirty="0">
                <a:latin typeface="Tahoma"/>
                <a:cs typeface="Tahoma"/>
              </a:rPr>
              <a:t> </a:t>
            </a:r>
            <a:r>
              <a:rPr sz="1600" dirty="0">
                <a:latin typeface="Tahoma"/>
                <a:cs typeface="Tahoma"/>
              </a:rPr>
              <a:t>específico</a:t>
            </a:r>
            <a:r>
              <a:rPr sz="1600" spc="-50" dirty="0">
                <a:latin typeface="Tahoma"/>
                <a:cs typeface="Tahoma"/>
              </a:rPr>
              <a:t> </a:t>
            </a:r>
            <a:r>
              <a:rPr sz="1600" dirty="0">
                <a:latin typeface="Tahoma"/>
                <a:cs typeface="Tahoma"/>
              </a:rPr>
              <a:t>para</a:t>
            </a:r>
            <a:r>
              <a:rPr sz="1600" spc="-35" dirty="0">
                <a:latin typeface="Tahoma"/>
                <a:cs typeface="Tahoma"/>
              </a:rPr>
              <a:t> </a:t>
            </a:r>
            <a:r>
              <a:rPr sz="1600" spc="-25" dirty="0">
                <a:latin typeface="Tahoma"/>
                <a:cs typeface="Tahoma"/>
              </a:rPr>
              <a:t>su </a:t>
            </a:r>
            <a:r>
              <a:rPr sz="1600" dirty="0">
                <a:latin typeface="Tahoma"/>
                <a:cs typeface="Tahoma"/>
              </a:rPr>
              <a:t>recolección,</a:t>
            </a:r>
            <a:r>
              <a:rPr sz="1600" spc="-50" dirty="0">
                <a:latin typeface="Tahoma"/>
                <a:cs typeface="Tahoma"/>
              </a:rPr>
              <a:t> </a:t>
            </a:r>
            <a:r>
              <a:rPr sz="1600" spc="-10" dirty="0">
                <a:latin typeface="Tahoma"/>
                <a:cs typeface="Tahoma"/>
              </a:rPr>
              <a:t>tratamiento,</a:t>
            </a:r>
            <a:r>
              <a:rPr sz="1600" spc="-45" dirty="0">
                <a:latin typeface="Tahoma"/>
                <a:cs typeface="Tahoma"/>
              </a:rPr>
              <a:t> </a:t>
            </a:r>
            <a:r>
              <a:rPr sz="1600" dirty="0">
                <a:latin typeface="Tahoma"/>
                <a:cs typeface="Tahoma"/>
              </a:rPr>
              <a:t>monitoreo</a:t>
            </a:r>
            <a:r>
              <a:rPr sz="1600" spc="-55" dirty="0">
                <a:latin typeface="Tahoma"/>
                <a:cs typeface="Tahoma"/>
              </a:rPr>
              <a:t> </a:t>
            </a:r>
            <a:r>
              <a:rPr sz="1600" spc="-50" dirty="0">
                <a:latin typeface="Tahoma"/>
                <a:cs typeface="Tahoma"/>
              </a:rPr>
              <a:t>y </a:t>
            </a:r>
            <a:r>
              <a:rPr sz="1600" spc="-10" dirty="0">
                <a:latin typeface="Tahoma"/>
                <a:cs typeface="Tahoma"/>
              </a:rPr>
              <a:t>formalización</a:t>
            </a:r>
            <a:endParaRPr sz="1600">
              <a:latin typeface="Tahoma"/>
              <a:cs typeface="Tahoma"/>
            </a:endParaRPr>
          </a:p>
        </p:txBody>
      </p:sp>
      <p:sp>
        <p:nvSpPr>
          <p:cNvPr id="12" name="object 12"/>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303" y="416128"/>
            <a:ext cx="7570470" cy="751488"/>
          </a:xfrm>
          <a:prstGeom prst="rect">
            <a:avLst/>
          </a:prstGeom>
        </p:spPr>
        <p:txBody>
          <a:bodyPr vert="horz" wrap="square" lIns="0" tIns="12700" rIns="0" bIns="0" rtlCol="0">
            <a:spAutoFit/>
          </a:bodyPr>
          <a:lstStyle/>
          <a:p>
            <a:pPr marL="12700">
              <a:lnSpc>
                <a:spcPct val="100000"/>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err="1"/>
              <a:t>datos</a:t>
            </a:r>
            <a:r>
              <a:rPr spc="-250" dirty="0"/>
              <a:t> </a:t>
            </a:r>
            <a:r>
              <a:rPr spc="-125" dirty="0" err="1"/>
              <a:t>estructurados</a:t>
            </a:r>
            <a:r>
              <a:rPr lang="es-ES" spc="-125" dirty="0"/>
              <a:t> - Ejemplo</a:t>
            </a:r>
            <a:endParaRPr spc="-125" dirty="0"/>
          </a:p>
        </p:txBody>
      </p:sp>
      <p:pic>
        <p:nvPicPr>
          <p:cNvPr id="3" name="object 3"/>
          <p:cNvPicPr/>
          <p:nvPr/>
        </p:nvPicPr>
        <p:blipFill>
          <a:blip r:embed="rId2" cstate="print"/>
          <a:stretch>
            <a:fillRect/>
          </a:stretch>
        </p:blipFill>
        <p:spPr>
          <a:xfrm>
            <a:off x="9325355" y="214905"/>
            <a:ext cx="2482559" cy="1485878"/>
          </a:xfrm>
          <a:prstGeom prst="rect">
            <a:avLst/>
          </a:prstGeom>
        </p:spPr>
      </p:pic>
      <p:pic>
        <p:nvPicPr>
          <p:cNvPr id="4" name="object 4"/>
          <p:cNvPicPr/>
          <p:nvPr/>
        </p:nvPicPr>
        <p:blipFill>
          <a:blip r:embed="rId3" cstate="print"/>
          <a:stretch>
            <a:fillRect/>
          </a:stretch>
        </p:blipFill>
        <p:spPr>
          <a:xfrm>
            <a:off x="134112" y="1979676"/>
            <a:ext cx="4251960" cy="3174492"/>
          </a:xfrm>
          <a:prstGeom prst="rect">
            <a:avLst/>
          </a:prstGeom>
        </p:spPr>
      </p:pic>
      <p:pic>
        <p:nvPicPr>
          <p:cNvPr id="5" name="object 5"/>
          <p:cNvPicPr/>
          <p:nvPr/>
        </p:nvPicPr>
        <p:blipFill>
          <a:blip r:embed="rId4" cstate="print"/>
          <a:stretch>
            <a:fillRect/>
          </a:stretch>
        </p:blipFill>
        <p:spPr>
          <a:xfrm>
            <a:off x="4776215" y="1816607"/>
            <a:ext cx="7205472" cy="3500628"/>
          </a:xfrm>
          <a:prstGeom prst="rect">
            <a:avLst/>
          </a:prstGeom>
        </p:spPr>
      </p:pic>
      <p:sp>
        <p:nvSpPr>
          <p:cNvPr id="6" name="object 6"/>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192770405"/>
              </p:ext>
            </p:extLst>
          </p:nvPr>
        </p:nvGraphicFramePr>
        <p:xfrm>
          <a:off x="5444616" y="2342007"/>
          <a:ext cx="5756784" cy="3144390"/>
        </p:xfrm>
        <a:graphic>
          <a:graphicData uri="http://schemas.openxmlformats.org/drawingml/2006/table">
            <a:tbl>
              <a:tblPr firstRow="1" bandRow="1">
                <a:tableStyleId>{2D5ABB26-0587-4C30-8999-92F81FD0307C}</a:tableStyleId>
              </a:tblPr>
              <a:tblGrid>
                <a:gridCol w="1252583">
                  <a:extLst>
                    <a:ext uri="{9D8B030D-6E8A-4147-A177-3AD203B41FA5}">
                      <a16:colId xmlns:a16="http://schemas.microsoft.com/office/drawing/2014/main" val="20000"/>
                    </a:ext>
                  </a:extLst>
                </a:gridCol>
                <a:gridCol w="1501643">
                  <a:extLst>
                    <a:ext uri="{9D8B030D-6E8A-4147-A177-3AD203B41FA5}">
                      <a16:colId xmlns:a16="http://schemas.microsoft.com/office/drawing/2014/main" val="20001"/>
                    </a:ext>
                  </a:extLst>
                </a:gridCol>
                <a:gridCol w="854232">
                  <a:extLst>
                    <a:ext uri="{9D8B030D-6E8A-4147-A177-3AD203B41FA5}">
                      <a16:colId xmlns:a16="http://schemas.microsoft.com/office/drawing/2014/main" val="20002"/>
                    </a:ext>
                  </a:extLst>
                </a:gridCol>
                <a:gridCol w="1023186">
                  <a:extLst>
                    <a:ext uri="{9D8B030D-6E8A-4147-A177-3AD203B41FA5}">
                      <a16:colId xmlns:a16="http://schemas.microsoft.com/office/drawing/2014/main" val="20003"/>
                    </a:ext>
                  </a:extLst>
                </a:gridCol>
                <a:gridCol w="1125140">
                  <a:extLst>
                    <a:ext uri="{9D8B030D-6E8A-4147-A177-3AD203B41FA5}">
                      <a16:colId xmlns:a16="http://schemas.microsoft.com/office/drawing/2014/main" val="20004"/>
                    </a:ext>
                  </a:extLst>
                </a:gridCol>
              </a:tblGrid>
              <a:tr h="392796">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Almacén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Dirección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116839" algn="ctr">
                        <a:lnSpc>
                          <a:spcPts val="1680"/>
                        </a:lnSpc>
                      </a:pPr>
                      <a:r>
                        <a:rPr sz="1400" b="1" spc="-10" dirty="0">
                          <a:solidFill>
                            <a:srgbClr val="FFFFFF"/>
                          </a:solidFill>
                          <a:latin typeface="Tahoma"/>
                          <a:cs typeface="Tahoma"/>
                        </a:rPr>
                        <a:t>Ciudad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Provincia</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Capacidad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92796">
                <a:tc>
                  <a:txBody>
                    <a:bodyPr/>
                    <a:lstStyle/>
                    <a:p>
                      <a:pPr marL="635">
                        <a:lnSpc>
                          <a:spcPct val="100000"/>
                        </a:lnSpc>
                      </a:pPr>
                      <a:r>
                        <a:rPr sz="1400" spc="-25" dirty="0">
                          <a:latin typeface="Tahoma"/>
                          <a:cs typeface="Tahoma"/>
                        </a:rPr>
                        <a:t>234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30" dirty="0">
                          <a:latin typeface="Tahoma"/>
                          <a:cs typeface="Tahoma"/>
                        </a:rPr>
                        <a:t>Av. </a:t>
                      </a:r>
                      <a:r>
                        <a:rPr sz="1400" dirty="0">
                          <a:latin typeface="Tahoma"/>
                          <a:cs typeface="Tahoma"/>
                        </a:rPr>
                        <a:t>El</a:t>
                      </a:r>
                      <a:r>
                        <a:rPr sz="1400" spc="-45" dirty="0">
                          <a:latin typeface="Tahoma"/>
                          <a:cs typeface="Tahoma"/>
                        </a:rPr>
                        <a:t> </a:t>
                      </a:r>
                      <a:r>
                        <a:rPr sz="1400" spc="-10" dirty="0">
                          <a:latin typeface="Tahoma"/>
                          <a:cs typeface="Tahoma"/>
                        </a:rPr>
                        <a:t>Bosque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100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92796">
                <a:tc>
                  <a:txBody>
                    <a:bodyPr/>
                    <a:lstStyle/>
                    <a:p>
                      <a:pPr marL="635">
                        <a:lnSpc>
                          <a:spcPts val="1680"/>
                        </a:lnSpc>
                      </a:pPr>
                      <a:r>
                        <a:rPr sz="1400" spc="-25" dirty="0">
                          <a:latin typeface="Tahoma"/>
                          <a:cs typeface="Tahoma"/>
                        </a:rPr>
                        <a:t>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Independencia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3975" marR="3175" algn="ctr">
                        <a:lnSpc>
                          <a:spcPts val="168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R="3175" algn="r">
                        <a:lnSpc>
                          <a:spcPts val="168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25" dirty="0">
                          <a:latin typeface="Tahoma"/>
                          <a:cs typeface="Tahoma"/>
                        </a:rPr>
                        <a:t>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93470">
                <a:tc>
                  <a:txBody>
                    <a:bodyPr/>
                    <a:lstStyle/>
                    <a:p>
                      <a:pPr marL="635">
                        <a:lnSpc>
                          <a:spcPct val="100000"/>
                        </a:lnSpc>
                      </a:pPr>
                      <a:r>
                        <a:rPr sz="1400" spc="-25" dirty="0">
                          <a:latin typeface="Tahoma"/>
                          <a:cs typeface="Tahoma"/>
                        </a:rPr>
                        <a:t>235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30" dirty="0">
                          <a:latin typeface="Tahoma"/>
                          <a:cs typeface="Tahoma"/>
                        </a:rPr>
                        <a:t>Av.</a:t>
                      </a:r>
                      <a:r>
                        <a:rPr sz="1400" spc="-65" dirty="0">
                          <a:latin typeface="Tahoma"/>
                          <a:cs typeface="Tahoma"/>
                        </a:rPr>
                        <a:t> </a:t>
                      </a:r>
                      <a:r>
                        <a:rPr sz="1400" spc="-20" dirty="0">
                          <a:latin typeface="Tahoma"/>
                          <a:cs typeface="Tahoma"/>
                        </a:rPr>
                        <a:t>Ossa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92796">
                <a:tc>
                  <a:txBody>
                    <a:bodyPr/>
                    <a:lstStyle/>
                    <a:p>
                      <a:pPr marL="635">
                        <a:lnSpc>
                          <a:spcPct val="100000"/>
                        </a:lnSpc>
                      </a:pPr>
                      <a:r>
                        <a:rPr sz="1400" spc="-25" dirty="0">
                          <a:latin typeface="Tahoma"/>
                          <a:cs typeface="Tahoma"/>
                        </a:rPr>
                        <a:t>453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30" dirty="0">
                          <a:latin typeface="Tahoma"/>
                          <a:cs typeface="Tahoma"/>
                        </a:rPr>
                        <a:t>Av.</a:t>
                      </a:r>
                      <a:r>
                        <a:rPr sz="1400" spc="-65" dirty="0">
                          <a:latin typeface="Tahoma"/>
                          <a:cs typeface="Tahoma"/>
                        </a:rPr>
                        <a:t> </a:t>
                      </a:r>
                      <a:r>
                        <a:rPr sz="1400" spc="-10" dirty="0">
                          <a:latin typeface="Tahoma"/>
                          <a:cs typeface="Tahoma"/>
                        </a:rPr>
                        <a:t>Tobalaba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500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93470">
                <a:tc>
                  <a:txBody>
                    <a:bodyPr/>
                    <a:lstStyle/>
                    <a:p>
                      <a:pPr marL="635">
                        <a:lnSpc>
                          <a:spcPct val="100000"/>
                        </a:lnSpc>
                      </a:pPr>
                      <a:r>
                        <a:rPr sz="1400" spc="-25" dirty="0">
                          <a:latin typeface="Tahoma"/>
                          <a:cs typeface="Tahoma"/>
                        </a:rPr>
                        <a:t>246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Irarrázabal</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92796">
                <a:tc>
                  <a:txBody>
                    <a:bodyPr/>
                    <a:lstStyle/>
                    <a:p>
                      <a:pPr marL="635">
                        <a:lnSpc>
                          <a:spcPct val="100000"/>
                        </a:lnSpc>
                      </a:pPr>
                      <a:r>
                        <a:rPr sz="1400" spc="-25" dirty="0">
                          <a:latin typeface="Tahoma"/>
                          <a:cs typeface="Tahoma"/>
                        </a:rPr>
                        <a:t>124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dirty="0">
                          <a:latin typeface="Tahoma"/>
                          <a:cs typeface="Tahoma"/>
                        </a:rPr>
                        <a:t>Chile</a:t>
                      </a:r>
                      <a:r>
                        <a:rPr sz="1400" spc="-30" dirty="0">
                          <a:latin typeface="Tahoma"/>
                          <a:cs typeface="Tahoma"/>
                        </a:rPr>
                        <a:t> </a:t>
                      </a:r>
                      <a:r>
                        <a:rPr sz="1400" spc="-10" dirty="0">
                          <a:latin typeface="Tahoma"/>
                          <a:cs typeface="Tahoma"/>
                        </a:rPr>
                        <a:t>España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4610"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10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93470">
                <a:tc>
                  <a:txBody>
                    <a:bodyPr/>
                    <a:lstStyle/>
                    <a:p>
                      <a:pPr marL="635">
                        <a:lnSpc>
                          <a:spcPct val="100000"/>
                        </a:lnSpc>
                      </a:pPr>
                      <a:r>
                        <a:rPr sz="1400" spc="-25" dirty="0">
                          <a:latin typeface="Tahoma"/>
                          <a:cs typeface="Tahoma"/>
                        </a:rPr>
                        <a:t>767</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Walker</a:t>
                      </a:r>
                      <a:r>
                        <a:rPr sz="1400" spc="-110" dirty="0">
                          <a:latin typeface="Tahoma"/>
                          <a:cs typeface="Tahoma"/>
                        </a:rPr>
                        <a:t> </a:t>
                      </a:r>
                      <a:r>
                        <a:rPr sz="1400" spc="-10" dirty="0">
                          <a:latin typeface="Tahoma"/>
                          <a:cs typeface="Tahoma"/>
                        </a:rPr>
                        <a:t>Martinez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4610"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200</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31</a:t>
            </a:r>
          </a:p>
        </p:txBody>
      </p:sp>
      <p:sp>
        <p:nvSpPr>
          <p:cNvPr id="7" name="object 7"/>
          <p:cNvSpPr txBox="1"/>
          <p:nvPr/>
        </p:nvSpPr>
        <p:spPr>
          <a:xfrm>
            <a:off x="5508497" y="2011171"/>
            <a:ext cx="1248410"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Tahoma"/>
                <a:cs typeface="Tahoma"/>
              </a:rPr>
              <a:t>TD-</a:t>
            </a:r>
            <a:r>
              <a:rPr sz="1800" spc="-10" dirty="0">
                <a:latin typeface="Tahoma"/>
                <a:cs typeface="Tahoma"/>
              </a:rPr>
              <a:t>Almacén</a:t>
            </a:r>
            <a:endParaRPr sz="18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773646689"/>
              </p:ext>
            </p:extLst>
          </p:nvPr>
        </p:nvGraphicFramePr>
        <p:xfrm>
          <a:off x="5444616" y="2342006"/>
          <a:ext cx="5832984" cy="3449196"/>
        </p:xfrm>
        <a:graphic>
          <a:graphicData uri="http://schemas.openxmlformats.org/drawingml/2006/table">
            <a:tbl>
              <a:tblPr firstRow="1" bandRow="1">
                <a:tableStyleId>{2D5ABB26-0587-4C30-8999-92F81FD0307C}</a:tableStyleId>
              </a:tblPr>
              <a:tblGrid>
                <a:gridCol w="1269163">
                  <a:extLst>
                    <a:ext uri="{9D8B030D-6E8A-4147-A177-3AD203B41FA5}">
                      <a16:colId xmlns:a16="http://schemas.microsoft.com/office/drawing/2014/main" val="20000"/>
                    </a:ext>
                  </a:extLst>
                </a:gridCol>
                <a:gridCol w="1521520">
                  <a:extLst>
                    <a:ext uri="{9D8B030D-6E8A-4147-A177-3AD203B41FA5}">
                      <a16:colId xmlns:a16="http://schemas.microsoft.com/office/drawing/2014/main" val="20001"/>
                    </a:ext>
                  </a:extLst>
                </a:gridCol>
                <a:gridCol w="865539">
                  <a:extLst>
                    <a:ext uri="{9D8B030D-6E8A-4147-A177-3AD203B41FA5}">
                      <a16:colId xmlns:a16="http://schemas.microsoft.com/office/drawing/2014/main" val="20002"/>
                    </a:ext>
                  </a:extLst>
                </a:gridCol>
                <a:gridCol w="1036729">
                  <a:extLst>
                    <a:ext uri="{9D8B030D-6E8A-4147-A177-3AD203B41FA5}">
                      <a16:colId xmlns:a16="http://schemas.microsoft.com/office/drawing/2014/main" val="20003"/>
                    </a:ext>
                  </a:extLst>
                </a:gridCol>
                <a:gridCol w="1140033">
                  <a:extLst>
                    <a:ext uri="{9D8B030D-6E8A-4147-A177-3AD203B41FA5}">
                      <a16:colId xmlns:a16="http://schemas.microsoft.com/office/drawing/2014/main" val="20004"/>
                    </a:ext>
                  </a:extLst>
                </a:gridCol>
              </a:tblGrid>
              <a:tr h="477986">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Cliente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Nombre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Apellido</a:t>
                      </a:r>
                      <a:endParaRPr sz="1400" dirty="0">
                        <a:latin typeface="Tahoma"/>
                        <a:cs typeface="Tahoma"/>
                      </a:endParaRPr>
                    </a:p>
                    <a:p>
                      <a:pPr algn="ctr">
                        <a:lnSpc>
                          <a:spcPts val="1580"/>
                        </a:lnSpc>
                      </a:pPr>
                      <a:r>
                        <a:rPr sz="1400" b="1" spc="-50" dirty="0">
                          <a:solidFill>
                            <a:srgbClr val="FFFFFF"/>
                          </a:solidFill>
                          <a:latin typeface="Tahoma"/>
                          <a:cs typeface="Tahoma"/>
                        </a:rPr>
                        <a:t>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20" dirty="0">
                          <a:solidFill>
                            <a:srgbClr val="FFFFFF"/>
                          </a:solidFill>
                          <a:latin typeface="Tahoma"/>
                          <a:cs typeface="Tahoma"/>
                        </a:rPr>
                        <a:t>Edad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20" dirty="0">
                          <a:solidFill>
                            <a:srgbClr val="FFFFFF"/>
                          </a:solidFill>
                          <a:latin typeface="Tahoma"/>
                          <a:cs typeface="Tahoma"/>
                        </a:rPr>
                        <a:t>País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415300">
                <a:tc>
                  <a:txBody>
                    <a:bodyPr/>
                    <a:lstStyle/>
                    <a:p>
                      <a:pPr marL="635" algn="ctr">
                        <a:lnSpc>
                          <a:spcPts val="1680"/>
                        </a:lnSpc>
                      </a:pPr>
                      <a:r>
                        <a:rPr sz="1400" spc="-20" dirty="0">
                          <a:latin typeface="Tahoma"/>
                          <a:cs typeface="Tahoma"/>
                        </a:rPr>
                        <a:t>2343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Javier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Pérez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5" dirty="0">
                          <a:latin typeface="Tahoma"/>
                          <a:cs typeface="Tahoma"/>
                        </a:rPr>
                        <a:t>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416012">
                <a:tc>
                  <a:txBody>
                    <a:bodyPr/>
                    <a:lstStyle/>
                    <a:p>
                      <a:pPr marL="635" algn="ctr">
                        <a:lnSpc>
                          <a:spcPct val="100000"/>
                        </a:lnSpc>
                      </a:pPr>
                      <a:r>
                        <a:rPr sz="1400" spc="-20" dirty="0">
                          <a:latin typeface="Tahoma"/>
                          <a:cs typeface="Tahoma"/>
                        </a:rPr>
                        <a:t>2455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Bernardita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González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415300">
                <a:tc>
                  <a:txBody>
                    <a:bodyPr/>
                    <a:lstStyle/>
                    <a:p>
                      <a:pPr marL="635" algn="ctr">
                        <a:lnSpc>
                          <a:spcPts val="1680"/>
                        </a:lnSpc>
                      </a:pPr>
                      <a:r>
                        <a:rPr sz="1400" spc="-20" dirty="0">
                          <a:latin typeface="Tahoma"/>
                          <a:cs typeface="Tahoma"/>
                        </a:rPr>
                        <a:t>2354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0" dirty="0">
                          <a:latin typeface="Tahoma"/>
                          <a:cs typeface="Tahoma"/>
                        </a:rPr>
                        <a:t>José</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Gutiérrez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5" dirty="0">
                          <a:latin typeface="Tahoma"/>
                          <a:cs typeface="Tahoma"/>
                        </a:rPr>
                        <a:t>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415300">
                <a:tc>
                  <a:txBody>
                    <a:bodyPr/>
                    <a:lstStyle/>
                    <a:p>
                      <a:pPr marL="635" algn="ctr">
                        <a:lnSpc>
                          <a:spcPct val="100000"/>
                        </a:lnSpc>
                      </a:pPr>
                      <a:r>
                        <a:rPr sz="1400" spc="-20" dirty="0">
                          <a:latin typeface="Tahoma"/>
                          <a:cs typeface="Tahoma"/>
                        </a:rPr>
                        <a:t>4533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Francisco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Pavlov</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22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415300">
                <a:tc>
                  <a:txBody>
                    <a:bodyPr/>
                    <a:lstStyle/>
                    <a:p>
                      <a:pPr marL="635" algn="ctr">
                        <a:lnSpc>
                          <a:spcPct val="100000"/>
                        </a:lnSpc>
                      </a:pPr>
                      <a:r>
                        <a:rPr sz="1400" spc="-20" dirty="0">
                          <a:latin typeface="Tahoma"/>
                          <a:cs typeface="Tahoma"/>
                        </a:rPr>
                        <a:t>2462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Josefina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Montt</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5" dirty="0">
                          <a:latin typeface="Tahoma"/>
                          <a:cs typeface="Tahoma"/>
                        </a:rPr>
                        <a:t>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416012">
                <a:tc>
                  <a:txBody>
                    <a:bodyPr/>
                    <a:lstStyle/>
                    <a:p>
                      <a:pPr marL="635" algn="ctr">
                        <a:lnSpc>
                          <a:spcPct val="100000"/>
                        </a:lnSpc>
                      </a:pPr>
                      <a:r>
                        <a:rPr sz="1400" spc="-20" dirty="0">
                          <a:latin typeface="Tahoma"/>
                          <a:cs typeface="Tahoma"/>
                        </a:rPr>
                        <a:t>1241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María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Marín</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477986">
                <a:tc>
                  <a:txBody>
                    <a:bodyPr/>
                    <a:lstStyle/>
                    <a:p>
                      <a:pPr marL="635" algn="ctr">
                        <a:lnSpc>
                          <a:spcPct val="100000"/>
                        </a:lnSpc>
                      </a:pPr>
                      <a:r>
                        <a:rPr sz="1400" spc="-20" dirty="0">
                          <a:latin typeface="Tahoma"/>
                          <a:cs typeface="Tahoma"/>
                        </a:rPr>
                        <a:t>7673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0" dirty="0">
                          <a:latin typeface="Tahoma"/>
                          <a:cs typeface="Tahoma"/>
                        </a:rPr>
                        <a:t>Flor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ctr">
                        <a:lnSpc>
                          <a:spcPct val="100000"/>
                        </a:lnSpc>
                      </a:pPr>
                      <a:r>
                        <a:rPr sz="1400" spc="-10" dirty="0">
                          <a:latin typeface="Tahoma"/>
                          <a:cs typeface="Tahoma"/>
                        </a:rPr>
                        <a:t>Henríque</a:t>
                      </a:r>
                      <a:endParaRPr sz="1400">
                        <a:latin typeface="Tahoma"/>
                        <a:cs typeface="Tahoma"/>
                      </a:endParaRPr>
                    </a:p>
                    <a:p>
                      <a:pPr algn="ctr">
                        <a:lnSpc>
                          <a:spcPts val="1575"/>
                        </a:lnSpc>
                      </a:pPr>
                      <a:r>
                        <a:rPr sz="1400" spc="-50" dirty="0">
                          <a:latin typeface="Tahoma"/>
                          <a:cs typeface="Tahoma"/>
                        </a:rPr>
                        <a:t>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5" dirty="0">
                          <a:latin typeface="Tahoma"/>
                          <a:cs typeface="Tahoma"/>
                        </a:rPr>
                        <a:t>66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32</a:t>
            </a:r>
          </a:p>
        </p:txBody>
      </p:sp>
      <p:sp>
        <p:nvSpPr>
          <p:cNvPr id="7" name="object 7"/>
          <p:cNvSpPr txBox="1"/>
          <p:nvPr/>
        </p:nvSpPr>
        <p:spPr>
          <a:xfrm>
            <a:off x="5508497" y="2011171"/>
            <a:ext cx="108331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ahoma"/>
                <a:cs typeface="Tahoma"/>
              </a:rPr>
              <a:t>TD-Cliente</a:t>
            </a:r>
            <a:endParaRPr sz="1800">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nvGraphicFramePr>
        <p:xfrm>
          <a:off x="5444616" y="2342007"/>
          <a:ext cx="6149974" cy="2963545"/>
        </p:xfrm>
        <a:graphic>
          <a:graphicData uri="http://schemas.openxmlformats.org/drawingml/2006/table">
            <a:tbl>
              <a:tblPr firstRow="1" bandRow="1">
                <a:tableStyleId>{2D5ABB26-0587-4C30-8999-92F81FD0307C}</a:tableStyleId>
              </a:tblPr>
              <a:tblGrid>
                <a:gridCol w="1133475">
                  <a:extLst>
                    <a:ext uri="{9D8B030D-6E8A-4147-A177-3AD203B41FA5}">
                      <a16:colId xmlns:a16="http://schemas.microsoft.com/office/drawing/2014/main" val="20000"/>
                    </a:ext>
                  </a:extLst>
                </a:gridCol>
                <a:gridCol w="1709420">
                  <a:extLst>
                    <a:ext uri="{9D8B030D-6E8A-4147-A177-3AD203B41FA5}">
                      <a16:colId xmlns:a16="http://schemas.microsoft.com/office/drawing/2014/main" val="20001"/>
                    </a:ext>
                  </a:extLst>
                </a:gridCol>
                <a:gridCol w="968375">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1097279">
                  <a:extLst>
                    <a:ext uri="{9D8B030D-6E8A-4147-A177-3AD203B41FA5}">
                      <a16:colId xmlns:a16="http://schemas.microsoft.com/office/drawing/2014/main" val="20004"/>
                    </a:ext>
                  </a:extLst>
                </a:gridCol>
              </a:tblGrid>
              <a:tr h="370205">
                <a:tc>
                  <a:txBody>
                    <a:bodyPr/>
                    <a:lstStyle/>
                    <a:p>
                      <a:pPr marL="635">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Producto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Nombre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Categoría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Subcategoría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Marca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70205">
                <a:tc>
                  <a:txBody>
                    <a:bodyPr/>
                    <a:lstStyle/>
                    <a:p>
                      <a:pPr marL="635">
                        <a:lnSpc>
                          <a:spcPct val="100000"/>
                        </a:lnSpc>
                      </a:pPr>
                      <a:r>
                        <a:rPr sz="1400" spc="-10" dirty="0">
                          <a:latin typeface="Tahoma"/>
                          <a:cs typeface="Tahoma"/>
                        </a:rPr>
                        <a:t>234321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Mostaza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0" dirty="0">
                          <a:latin typeface="Tahoma"/>
                          <a:cs typeface="Tahoma"/>
                        </a:rPr>
                        <a:t>Salsa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Heinz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70205">
                <a:tc>
                  <a:txBody>
                    <a:bodyPr/>
                    <a:lstStyle/>
                    <a:p>
                      <a:pPr marL="635">
                        <a:lnSpc>
                          <a:spcPts val="1680"/>
                        </a:lnSpc>
                      </a:pPr>
                      <a:r>
                        <a:rPr sz="1400" spc="-10" dirty="0">
                          <a:latin typeface="Tahoma"/>
                          <a:cs typeface="Tahoma"/>
                        </a:rPr>
                        <a:t>245512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Mermelada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Untables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Watt’s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70840">
                <a:tc>
                  <a:txBody>
                    <a:bodyPr/>
                    <a:lstStyle/>
                    <a:p>
                      <a:pPr marL="635">
                        <a:lnSpc>
                          <a:spcPct val="100000"/>
                        </a:lnSpc>
                      </a:pPr>
                      <a:r>
                        <a:rPr sz="1400" spc="-10" dirty="0">
                          <a:latin typeface="Tahoma"/>
                          <a:cs typeface="Tahoma"/>
                        </a:rPr>
                        <a:t>235434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Jugo</a:t>
                      </a:r>
                      <a:r>
                        <a:rPr sz="1400" spc="-20" dirty="0">
                          <a:latin typeface="Tahoma"/>
                          <a:cs typeface="Tahoma"/>
                        </a:rPr>
                        <a:t> </a:t>
                      </a:r>
                      <a:r>
                        <a:rPr sz="1400" dirty="0">
                          <a:latin typeface="Tahoma"/>
                          <a:cs typeface="Tahoma"/>
                        </a:rPr>
                        <a:t>de </a:t>
                      </a:r>
                      <a:r>
                        <a:rPr sz="1400" spc="-25" dirty="0">
                          <a:latin typeface="Tahoma"/>
                          <a:cs typeface="Tahoma"/>
                        </a:rPr>
                        <a:t>Uva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Jugos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CCU</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70205">
                <a:tc>
                  <a:txBody>
                    <a:bodyPr/>
                    <a:lstStyle/>
                    <a:p>
                      <a:pPr marL="635">
                        <a:lnSpc>
                          <a:spcPct val="100000"/>
                        </a:lnSpc>
                      </a:pPr>
                      <a:r>
                        <a:rPr sz="1400" spc="-10" dirty="0">
                          <a:latin typeface="Tahoma"/>
                          <a:cs typeface="Tahoma"/>
                        </a:rPr>
                        <a:t>453354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dirty="0">
                          <a:latin typeface="Tahoma"/>
                          <a:cs typeface="Tahoma"/>
                        </a:rPr>
                        <a:t>Durazno</a:t>
                      </a:r>
                      <a:r>
                        <a:rPr sz="1400" spc="-30" dirty="0">
                          <a:latin typeface="Tahoma"/>
                          <a:cs typeface="Tahoma"/>
                        </a:rPr>
                        <a:t> </a:t>
                      </a:r>
                      <a:r>
                        <a:rPr sz="1400" dirty="0">
                          <a:latin typeface="Tahoma"/>
                          <a:cs typeface="Tahoma"/>
                        </a:rPr>
                        <a:t>en</a:t>
                      </a:r>
                      <a:r>
                        <a:rPr sz="1400" spc="-40" dirty="0">
                          <a:latin typeface="Tahoma"/>
                          <a:cs typeface="Tahoma"/>
                        </a:rPr>
                        <a:t> </a:t>
                      </a:r>
                      <a:r>
                        <a:rPr sz="1400" spc="-10" dirty="0">
                          <a:latin typeface="Tahoma"/>
                          <a:cs typeface="Tahoma"/>
                        </a:rPr>
                        <a:t>conserva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Conservas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Aconcagua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70840">
                <a:tc>
                  <a:txBody>
                    <a:bodyPr/>
                    <a:lstStyle/>
                    <a:p>
                      <a:pPr marL="635">
                        <a:lnSpc>
                          <a:spcPct val="100000"/>
                        </a:lnSpc>
                      </a:pPr>
                      <a:r>
                        <a:rPr sz="1400" spc="-10" dirty="0">
                          <a:latin typeface="Tahoma"/>
                          <a:cs typeface="Tahoma"/>
                        </a:rPr>
                        <a:t>246245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Papas</a:t>
                      </a:r>
                      <a:r>
                        <a:rPr sz="1400" spc="-75" dirty="0">
                          <a:latin typeface="Tahoma"/>
                          <a:cs typeface="Tahoma"/>
                        </a:rPr>
                        <a:t> </a:t>
                      </a:r>
                      <a:r>
                        <a:rPr sz="1400" spc="-10" dirty="0">
                          <a:latin typeface="Tahoma"/>
                          <a:cs typeface="Tahoma"/>
                        </a:rPr>
                        <a:t>fritas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Hortalizas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Minuto</a:t>
                      </a:r>
                      <a:r>
                        <a:rPr sz="1400" spc="-40" dirty="0">
                          <a:latin typeface="Tahoma"/>
                          <a:cs typeface="Tahoma"/>
                        </a:rPr>
                        <a:t> </a:t>
                      </a:r>
                      <a:r>
                        <a:rPr sz="1400" spc="-10" dirty="0">
                          <a:latin typeface="Tahoma"/>
                          <a:cs typeface="Tahoma"/>
                        </a:rPr>
                        <a:t>Verde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70205">
                <a:tc>
                  <a:txBody>
                    <a:bodyPr/>
                    <a:lstStyle/>
                    <a:p>
                      <a:pPr marL="635">
                        <a:lnSpc>
                          <a:spcPct val="100000"/>
                        </a:lnSpc>
                      </a:pPr>
                      <a:r>
                        <a:rPr sz="1400" spc="-10" dirty="0">
                          <a:latin typeface="Tahoma"/>
                          <a:cs typeface="Tahoma"/>
                        </a:rPr>
                        <a:t>124145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Hamburguesa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NotCo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70840">
                <a:tc>
                  <a:txBody>
                    <a:bodyPr/>
                    <a:lstStyle/>
                    <a:p>
                      <a:pPr marL="635">
                        <a:lnSpc>
                          <a:spcPct val="100000"/>
                        </a:lnSpc>
                      </a:pPr>
                      <a:r>
                        <a:rPr sz="1400" spc="-10" dirty="0">
                          <a:latin typeface="Tahoma"/>
                          <a:cs typeface="Tahoma"/>
                        </a:rPr>
                        <a:t>767345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Manjar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Untables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Nestle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33</a:t>
            </a:r>
          </a:p>
        </p:txBody>
      </p:sp>
      <p:sp>
        <p:nvSpPr>
          <p:cNvPr id="7" name="object 7"/>
          <p:cNvSpPr txBox="1"/>
          <p:nvPr/>
        </p:nvSpPr>
        <p:spPr>
          <a:xfrm>
            <a:off x="5508497" y="2011171"/>
            <a:ext cx="1390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ahoma"/>
                <a:cs typeface="Tahoma"/>
              </a:rPr>
              <a:t>TD-Productos</a:t>
            </a:r>
            <a:endParaRPr sz="1800">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1173041721"/>
              </p:ext>
            </p:extLst>
          </p:nvPr>
        </p:nvGraphicFramePr>
        <p:xfrm>
          <a:off x="5444616" y="2342007"/>
          <a:ext cx="6140449" cy="2963545"/>
        </p:xfrm>
        <a:graphic>
          <a:graphicData uri="http://schemas.openxmlformats.org/drawingml/2006/table">
            <a:tbl>
              <a:tblPr firstRow="1" bandRow="1">
                <a:tableStyleId>{2D5ABB26-0587-4C30-8999-92F81FD0307C}</a:tableStyleId>
              </a:tblPr>
              <a:tblGrid>
                <a:gridCol w="1133475">
                  <a:extLst>
                    <a:ext uri="{9D8B030D-6E8A-4147-A177-3AD203B41FA5}">
                      <a16:colId xmlns:a16="http://schemas.microsoft.com/office/drawing/2014/main" val="20000"/>
                    </a:ext>
                  </a:extLst>
                </a:gridCol>
                <a:gridCol w="1699895">
                  <a:extLst>
                    <a:ext uri="{9D8B030D-6E8A-4147-A177-3AD203B41FA5}">
                      <a16:colId xmlns:a16="http://schemas.microsoft.com/office/drawing/2014/main" val="20001"/>
                    </a:ext>
                  </a:extLst>
                </a:gridCol>
                <a:gridCol w="968375">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1097279">
                  <a:extLst>
                    <a:ext uri="{9D8B030D-6E8A-4147-A177-3AD203B41FA5}">
                      <a16:colId xmlns:a16="http://schemas.microsoft.com/office/drawing/2014/main" val="20004"/>
                    </a:ext>
                  </a:extLst>
                </a:gridCol>
              </a:tblGrid>
              <a:tr h="370205">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Producto</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660400"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Almacén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61594"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Cliente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Unidades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Precio</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70205">
                <a:tc>
                  <a:txBody>
                    <a:bodyPr/>
                    <a:lstStyle/>
                    <a:p>
                      <a:pPr marL="635">
                        <a:lnSpc>
                          <a:spcPct val="100000"/>
                        </a:lnSpc>
                      </a:pPr>
                      <a:r>
                        <a:rPr sz="1400" spc="-10" dirty="0">
                          <a:latin typeface="Tahoma"/>
                          <a:cs typeface="Tahoma"/>
                        </a:rPr>
                        <a:t>234321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2343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1.200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70205">
                <a:tc>
                  <a:txBody>
                    <a:bodyPr/>
                    <a:lstStyle/>
                    <a:p>
                      <a:pPr marL="635">
                        <a:lnSpc>
                          <a:spcPts val="1680"/>
                        </a:lnSpc>
                      </a:pPr>
                      <a:r>
                        <a:rPr sz="1400" spc="-10" dirty="0">
                          <a:latin typeface="Tahoma"/>
                          <a:cs typeface="Tahoma"/>
                        </a:rPr>
                        <a:t>245512</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ts val="1680"/>
                        </a:lnSpc>
                      </a:pPr>
                      <a:r>
                        <a:rPr sz="1400" spc="-25" dirty="0">
                          <a:latin typeface="Tahoma"/>
                          <a:cs typeface="Tahoma"/>
                        </a:rPr>
                        <a:t>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ts val="1680"/>
                        </a:lnSpc>
                      </a:pPr>
                      <a:r>
                        <a:rPr sz="1400" spc="-20" dirty="0">
                          <a:latin typeface="Tahoma"/>
                          <a:cs typeface="Tahoma"/>
                        </a:rPr>
                        <a:t>2455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25" dirty="0">
                          <a:latin typeface="Tahoma"/>
                          <a:cs typeface="Tahoma"/>
                        </a:rPr>
                        <a:t>120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1.300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70840">
                <a:tc>
                  <a:txBody>
                    <a:bodyPr/>
                    <a:lstStyle/>
                    <a:p>
                      <a:pPr marL="635">
                        <a:lnSpc>
                          <a:spcPct val="100000"/>
                        </a:lnSpc>
                      </a:pPr>
                      <a:r>
                        <a:rPr sz="1400" spc="-10" dirty="0">
                          <a:latin typeface="Tahoma"/>
                          <a:cs typeface="Tahoma"/>
                        </a:rPr>
                        <a:t>235434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235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400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2.000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70205">
                <a:tc>
                  <a:txBody>
                    <a:bodyPr/>
                    <a:lstStyle/>
                    <a:p>
                      <a:pPr marL="635">
                        <a:lnSpc>
                          <a:spcPct val="100000"/>
                        </a:lnSpc>
                      </a:pPr>
                      <a:r>
                        <a:rPr sz="1400" spc="-10" dirty="0">
                          <a:latin typeface="Tahoma"/>
                          <a:cs typeface="Tahoma"/>
                        </a:rPr>
                        <a:t>453354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ct val="100000"/>
                        </a:lnSpc>
                      </a:pPr>
                      <a:r>
                        <a:rPr sz="1400" spc="-25" dirty="0">
                          <a:latin typeface="Tahoma"/>
                          <a:cs typeface="Tahoma"/>
                        </a:rPr>
                        <a:t>453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ct val="100000"/>
                        </a:lnSpc>
                      </a:pPr>
                      <a:r>
                        <a:rPr sz="1400" spc="-20" dirty="0">
                          <a:latin typeface="Tahoma"/>
                          <a:cs typeface="Tahoma"/>
                        </a:rPr>
                        <a:t>4533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650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4.500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70840">
                <a:tc>
                  <a:txBody>
                    <a:bodyPr/>
                    <a:lstStyle/>
                    <a:p>
                      <a:pPr marL="635">
                        <a:lnSpc>
                          <a:spcPct val="100000"/>
                        </a:lnSpc>
                      </a:pPr>
                      <a:r>
                        <a:rPr sz="1400" spc="-10" dirty="0">
                          <a:latin typeface="Tahoma"/>
                          <a:cs typeface="Tahoma"/>
                        </a:rPr>
                        <a:t>246245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246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2462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2.000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70205">
                <a:tc>
                  <a:txBody>
                    <a:bodyPr/>
                    <a:lstStyle/>
                    <a:p>
                      <a:pPr marL="635">
                        <a:lnSpc>
                          <a:spcPct val="100000"/>
                        </a:lnSpc>
                      </a:pPr>
                      <a:r>
                        <a:rPr sz="1400" spc="-10" dirty="0">
                          <a:latin typeface="Tahoma"/>
                          <a:cs typeface="Tahoma"/>
                        </a:rPr>
                        <a:t>124145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ct val="100000"/>
                        </a:lnSpc>
                      </a:pPr>
                      <a:r>
                        <a:rPr sz="1400" spc="-25" dirty="0">
                          <a:latin typeface="Tahoma"/>
                          <a:cs typeface="Tahoma"/>
                        </a:rPr>
                        <a:t>124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ct val="100000"/>
                        </a:lnSpc>
                      </a:pPr>
                      <a:r>
                        <a:rPr sz="1400" spc="-20" dirty="0">
                          <a:latin typeface="Tahoma"/>
                          <a:cs typeface="Tahoma"/>
                        </a:rPr>
                        <a:t>1241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494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5.400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70840">
                <a:tc>
                  <a:txBody>
                    <a:bodyPr/>
                    <a:lstStyle/>
                    <a:p>
                      <a:pPr marL="635">
                        <a:lnSpc>
                          <a:spcPct val="100000"/>
                        </a:lnSpc>
                      </a:pPr>
                      <a:r>
                        <a:rPr sz="1400" spc="-10" dirty="0">
                          <a:latin typeface="Tahoma"/>
                          <a:cs typeface="Tahoma"/>
                        </a:rPr>
                        <a:t>767345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767</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7673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600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6.000</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34</a:t>
            </a:r>
          </a:p>
        </p:txBody>
      </p:sp>
      <p:sp>
        <p:nvSpPr>
          <p:cNvPr id="7" name="object 7"/>
          <p:cNvSpPr txBox="1"/>
          <p:nvPr/>
        </p:nvSpPr>
        <p:spPr>
          <a:xfrm>
            <a:off x="5508497" y="2011171"/>
            <a:ext cx="106489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Tahoma"/>
                <a:cs typeface="Tahoma"/>
              </a:rPr>
              <a:t>TH-</a:t>
            </a:r>
            <a:r>
              <a:rPr sz="1800" spc="-10" dirty="0">
                <a:latin typeface="Tahoma"/>
                <a:cs typeface="Tahoma"/>
              </a:rPr>
              <a:t>Ventas</a:t>
            </a:r>
            <a:endParaRPr sz="18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Ejercicio práctico</a:t>
            </a:r>
            <a:endParaRPr spc="-140" dirty="0"/>
          </a:p>
        </p:txBody>
      </p:sp>
      <p:sp>
        <p:nvSpPr>
          <p:cNvPr id="6" name="object 6"/>
          <p:cNvSpPr txBox="1"/>
          <p:nvPr/>
        </p:nvSpPr>
        <p:spPr>
          <a:xfrm>
            <a:off x="546302" y="1448561"/>
            <a:ext cx="8742477" cy="222881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Caso 3</a:t>
            </a:r>
            <a:br>
              <a:rPr lang="es-ES" sz="1800" dirty="0">
                <a:latin typeface="Tahoma"/>
                <a:cs typeface="Tahoma"/>
              </a:rPr>
            </a:br>
            <a:br>
              <a:rPr lang="es-ES" sz="1800" dirty="0">
                <a:latin typeface="Tahoma"/>
                <a:cs typeface="Tahoma"/>
              </a:rPr>
            </a:br>
            <a:r>
              <a:rPr lang="es-ES" sz="1800" dirty="0">
                <a:latin typeface="Tahoma"/>
                <a:cs typeface="Tahoma"/>
              </a:rPr>
              <a:t>Usted es </a:t>
            </a:r>
            <a:r>
              <a:rPr lang="es-ES" sz="1800" dirty="0" err="1">
                <a:latin typeface="Tahoma"/>
                <a:cs typeface="Tahoma"/>
              </a:rPr>
              <a:t>Product</a:t>
            </a:r>
            <a:r>
              <a:rPr lang="es-ES" sz="1800" dirty="0">
                <a:latin typeface="Tahoma"/>
                <a:cs typeface="Tahoma"/>
              </a:rPr>
              <a:t> Manager de la empresa </a:t>
            </a:r>
            <a:r>
              <a:rPr lang="es-ES" sz="1800" dirty="0" err="1">
                <a:latin typeface="Tahoma"/>
                <a:cs typeface="Tahoma"/>
              </a:rPr>
              <a:t>DetFlix</a:t>
            </a:r>
            <a:r>
              <a:rPr lang="es-ES" sz="1800" dirty="0">
                <a:latin typeface="Tahoma"/>
                <a:cs typeface="Tahoma"/>
              </a:rPr>
              <a:t> una empresa cuya función es proveer películas, series y eventos deportivos en </a:t>
            </a:r>
            <a:r>
              <a:rPr lang="es-ES" sz="1800" dirty="0" err="1">
                <a:latin typeface="Tahoma"/>
                <a:cs typeface="Tahoma"/>
              </a:rPr>
              <a:t>streaming</a:t>
            </a:r>
            <a:r>
              <a:rPr lang="es-ES" sz="1800" dirty="0">
                <a:latin typeface="Tahoma"/>
                <a:cs typeface="Tahoma"/>
              </a:rPr>
              <a:t> a través de suscripciones mensuales que realizan los usuarios a través de sus tarjetas de crédito.</a:t>
            </a:r>
            <a:br>
              <a:rPr lang="es-ES" sz="1800" dirty="0">
                <a:latin typeface="Tahoma"/>
                <a:cs typeface="Tahoma"/>
              </a:rPr>
            </a:br>
            <a:r>
              <a:rPr lang="es-ES" sz="1800" dirty="0">
                <a:latin typeface="Tahoma"/>
                <a:cs typeface="Tahoma"/>
              </a:rPr>
              <a:t>El comité de marketing levantó que existe una fuerte fuga de clientes por lo que usted debe encargarse junto a un equipo de analítica para poder resolver estas salidas de clientes.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29</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3362808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6" name="object 6"/>
          <p:cNvSpPr txBox="1"/>
          <p:nvPr/>
        </p:nvSpPr>
        <p:spPr>
          <a:xfrm>
            <a:off x="1797151" y="2868590"/>
            <a:ext cx="8597697" cy="1120820"/>
          </a:xfrm>
          <a:prstGeom prst="rect">
            <a:avLst/>
          </a:prstGeom>
        </p:spPr>
        <p:txBody>
          <a:bodyPr vert="horz" wrap="square" lIns="0" tIns="12700" rIns="0" bIns="0" rtlCol="0">
            <a:spAutoFit/>
          </a:bodyPr>
          <a:lstStyle/>
          <a:p>
            <a:pPr marL="12700" algn="ctr">
              <a:lnSpc>
                <a:spcPct val="100000"/>
              </a:lnSpc>
              <a:spcBef>
                <a:spcPts val="100"/>
              </a:spcBef>
              <a:tabLst>
                <a:tab pos="299085" algn="l"/>
              </a:tabLst>
            </a:pPr>
            <a:r>
              <a:rPr lang="es-ES" sz="3600" dirty="0">
                <a:latin typeface="Tahoma"/>
                <a:cs typeface="Tahoma"/>
              </a:rPr>
              <a:t>¿Qué recuerdan que vimos la semana pasada?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a:t>
            </a:fld>
            <a:endParaRPr spc="-50" dirty="0"/>
          </a:p>
        </p:txBody>
      </p:sp>
    </p:spTree>
    <p:extLst>
      <p:ext uri="{BB962C8B-B14F-4D97-AF65-F5344CB8AC3E}">
        <p14:creationId xmlns:p14="http://schemas.microsoft.com/office/powerpoint/2010/main" val="119091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Ejercicio práctico: Instrucciones</a:t>
            </a:r>
            <a:endParaRPr spc="-140" dirty="0"/>
          </a:p>
        </p:txBody>
      </p:sp>
      <p:sp>
        <p:nvSpPr>
          <p:cNvPr id="6" name="object 6"/>
          <p:cNvSpPr txBox="1"/>
          <p:nvPr/>
        </p:nvSpPr>
        <p:spPr>
          <a:xfrm>
            <a:off x="546303" y="908220"/>
            <a:ext cx="8565950" cy="565026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200" u="sng" dirty="0">
                <a:latin typeface="Tahoma"/>
                <a:cs typeface="Tahoma"/>
              </a:rPr>
              <a:t>Caso 3</a:t>
            </a:r>
            <a:br>
              <a:rPr lang="es-ES" sz="1200" dirty="0">
                <a:latin typeface="Tahoma"/>
                <a:cs typeface="Tahoma"/>
              </a:rPr>
            </a:br>
            <a:br>
              <a:rPr lang="es-ES" sz="1200" dirty="0">
                <a:latin typeface="Tahoma"/>
                <a:cs typeface="Tahoma"/>
              </a:rPr>
            </a:br>
            <a:r>
              <a:rPr lang="es-ES" sz="1200" dirty="0">
                <a:latin typeface="Tahoma"/>
                <a:cs typeface="Tahoma"/>
              </a:rPr>
              <a:t>Dado el contexto anterior, júntense en grupo y seleccione 5 fuentes de datos para resolver el problema de la fuga de clientes.</a:t>
            </a:r>
          </a:p>
          <a:p>
            <a:pPr marL="12700">
              <a:lnSpc>
                <a:spcPct val="100000"/>
              </a:lnSpc>
              <a:spcBef>
                <a:spcPts val="100"/>
              </a:spcBef>
              <a:tabLst>
                <a:tab pos="299085" algn="l"/>
              </a:tabLst>
            </a:pPr>
            <a:endParaRPr lang="es-ES" sz="1200" dirty="0">
              <a:latin typeface="Tahoma"/>
              <a:cs typeface="Tahoma"/>
            </a:endParaRPr>
          </a:p>
          <a:p>
            <a:pPr marL="355600" indent="-342900">
              <a:lnSpc>
                <a:spcPct val="100000"/>
              </a:lnSpc>
              <a:spcBef>
                <a:spcPts val="100"/>
              </a:spcBef>
              <a:buAutoNum type="arabicPeriod"/>
              <a:tabLst>
                <a:tab pos="299085" algn="l"/>
              </a:tabLst>
            </a:pPr>
            <a:r>
              <a:rPr lang="es-ES" sz="1200" dirty="0">
                <a:latin typeface="Tahoma"/>
                <a:cs typeface="Tahoma"/>
              </a:rPr>
              <a:t>Encuesta a sus clientes sobre satisfacción con la aplicación.</a:t>
            </a:r>
          </a:p>
          <a:p>
            <a:pPr marL="355600" indent="-342900">
              <a:lnSpc>
                <a:spcPct val="100000"/>
              </a:lnSpc>
              <a:spcBef>
                <a:spcPts val="100"/>
              </a:spcBef>
              <a:buAutoNum type="arabicPeriod"/>
              <a:tabLst>
                <a:tab pos="299085" algn="l"/>
              </a:tabLst>
            </a:pPr>
            <a:r>
              <a:rPr lang="es-ES" sz="1200" dirty="0">
                <a:latin typeface="Tahoma"/>
                <a:cs typeface="Tahoma"/>
              </a:rPr>
              <a:t>Encuesta a sus clientes sobre si tienen o no otra aplicación de </a:t>
            </a:r>
            <a:r>
              <a:rPr lang="es-ES" sz="1200" dirty="0" err="1">
                <a:latin typeface="Tahoma"/>
                <a:cs typeface="Tahoma"/>
              </a:rPr>
              <a:t>streaming</a:t>
            </a:r>
            <a:r>
              <a:rPr lang="es-ES" sz="1200" dirty="0">
                <a:latin typeface="Tahoma"/>
                <a:cs typeface="Tahoma"/>
              </a:rPr>
              <a:t> en su</a:t>
            </a:r>
            <a:br>
              <a:rPr lang="es-ES" sz="1200" dirty="0">
                <a:latin typeface="Tahoma"/>
                <a:cs typeface="Tahoma"/>
              </a:rPr>
            </a:br>
            <a:r>
              <a:rPr lang="es-ES" sz="1200" dirty="0">
                <a:latin typeface="Tahoma"/>
                <a:cs typeface="Tahoma"/>
              </a:rPr>
              <a:t>celular.</a:t>
            </a:r>
          </a:p>
          <a:p>
            <a:pPr marL="355600" indent="-342900">
              <a:lnSpc>
                <a:spcPct val="100000"/>
              </a:lnSpc>
              <a:spcBef>
                <a:spcPts val="100"/>
              </a:spcBef>
              <a:buAutoNum type="arabicPeriod"/>
              <a:tabLst>
                <a:tab pos="299085" algn="l"/>
              </a:tabLst>
            </a:pPr>
            <a:r>
              <a:rPr lang="es-ES" sz="1200" dirty="0">
                <a:latin typeface="Tahoma"/>
                <a:cs typeface="Tahoma"/>
              </a:rPr>
              <a:t>Base de datos de uso de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 perfiles en la aplicación.</a:t>
            </a:r>
          </a:p>
          <a:p>
            <a:pPr marL="355600" indent="-342900">
              <a:lnSpc>
                <a:spcPct val="100000"/>
              </a:lnSpc>
              <a:spcBef>
                <a:spcPts val="100"/>
              </a:spcBef>
              <a:buAutoNum type="arabicPeriod"/>
              <a:tabLst>
                <a:tab pos="299085" algn="l"/>
              </a:tabLst>
            </a:pPr>
            <a:r>
              <a:rPr lang="es-ES" sz="1200" dirty="0">
                <a:latin typeface="Tahoma"/>
                <a:cs typeface="Tahoma"/>
              </a:rPr>
              <a:t>Google </a:t>
            </a:r>
            <a:r>
              <a:rPr lang="es-ES" sz="1200" dirty="0" err="1">
                <a:latin typeface="Tahoma"/>
                <a:cs typeface="Tahoma"/>
              </a:rPr>
              <a:t>Analytics</a:t>
            </a:r>
            <a:r>
              <a:rPr lang="es-ES" sz="1200" dirty="0">
                <a:latin typeface="Tahoma"/>
                <a:cs typeface="Tahoma"/>
              </a:rPr>
              <a:t>: Tráfico de cada persona en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 búsquedas exitosas y no exitosas en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demográficos. (Nombre cliente, edad, ciudad, sexo, </a:t>
            </a:r>
            <a:r>
              <a:rPr lang="es-ES" sz="1200" dirty="0" err="1">
                <a:latin typeface="Tahoma"/>
                <a:cs typeface="Tahoma"/>
              </a:rPr>
              <a:t>etc</a:t>
            </a:r>
            <a:r>
              <a:rPr lang="es-ES" sz="1200" dirty="0">
                <a:latin typeface="Tahoma"/>
                <a:cs typeface="Tahoma"/>
              </a:rPr>
              <a:t>)</a:t>
            </a:r>
          </a:p>
          <a:p>
            <a:pPr marL="355600" indent="-342900">
              <a:lnSpc>
                <a:spcPct val="100000"/>
              </a:lnSpc>
              <a:spcBef>
                <a:spcPts val="100"/>
              </a:spcBef>
              <a:buAutoNum type="arabicPeriod"/>
              <a:tabLst>
                <a:tab pos="299085" algn="l"/>
              </a:tabLst>
            </a:pPr>
            <a:r>
              <a:rPr lang="es-ES" sz="1200" dirty="0">
                <a:latin typeface="Tahoma"/>
                <a:cs typeface="Tahoma"/>
              </a:rPr>
              <a:t>Base de datos de tiempo en la aplicación. (1 mes)</a:t>
            </a:r>
          </a:p>
          <a:p>
            <a:pPr marL="355600" indent="-342900">
              <a:lnSpc>
                <a:spcPct val="100000"/>
              </a:lnSpc>
              <a:spcBef>
                <a:spcPts val="100"/>
              </a:spcBef>
              <a:buAutoNum type="arabicPeriod"/>
              <a:tabLst>
                <a:tab pos="299085" algn="l"/>
              </a:tabLst>
            </a:pPr>
            <a:r>
              <a:rPr lang="es-ES" sz="1200" dirty="0">
                <a:latin typeface="Tahoma"/>
                <a:cs typeface="Tahoma"/>
              </a:rPr>
              <a:t>Base de datos de series y películas vistas por día.</a:t>
            </a:r>
          </a:p>
          <a:p>
            <a:pPr marL="355600" indent="-342900">
              <a:lnSpc>
                <a:spcPct val="100000"/>
              </a:lnSpc>
              <a:spcBef>
                <a:spcPts val="100"/>
              </a:spcBef>
              <a:buAutoNum type="arabicPeriod"/>
              <a:tabLst>
                <a:tab pos="299085" algn="l"/>
              </a:tabLst>
            </a:pPr>
            <a:r>
              <a:rPr lang="es-ES" sz="1200" dirty="0">
                <a:latin typeface="Tahoma"/>
                <a:cs typeface="Tahoma"/>
              </a:rPr>
              <a:t>Base de datos de dispositivos.</a:t>
            </a:r>
          </a:p>
          <a:p>
            <a:pPr marL="355600" indent="-342900">
              <a:lnSpc>
                <a:spcPct val="100000"/>
              </a:lnSpc>
              <a:spcBef>
                <a:spcPts val="100"/>
              </a:spcBef>
              <a:buAutoNum type="arabicPeriod"/>
              <a:tabLst>
                <a:tab pos="299085" algn="l"/>
              </a:tabLst>
            </a:pPr>
            <a:r>
              <a:rPr lang="es-ES" sz="1200" dirty="0">
                <a:latin typeface="Tahoma"/>
                <a:cs typeface="Tahoma"/>
              </a:rPr>
              <a:t>Base de datos del método de pago, crédito, débito y banco.</a:t>
            </a:r>
          </a:p>
          <a:p>
            <a:pPr marL="355600" indent="-342900">
              <a:lnSpc>
                <a:spcPct val="100000"/>
              </a:lnSpc>
              <a:spcBef>
                <a:spcPts val="100"/>
              </a:spcBef>
              <a:buAutoNum type="arabicPeriod"/>
              <a:tabLst>
                <a:tab pos="299085" algn="l"/>
              </a:tabLst>
            </a:pPr>
            <a:r>
              <a:rPr lang="es-ES" sz="1200" dirty="0">
                <a:latin typeface="Tahoma"/>
                <a:cs typeface="Tahoma"/>
              </a:rPr>
              <a:t>Base de datos de las listas de una persona de películas o películas pendientes.</a:t>
            </a:r>
          </a:p>
          <a:p>
            <a:pPr marL="355600" indent="-342900">
              <a:lnSpc>
                <a:spcPct val="100000"/>
              </a:lnSpc>
              <a:spcBef>
                <a:spcPts val="100"/>
              </a:spcBef>
              <a:buAutoNum type="arabicPeriod"/>
              <a:tabLst>
                <a:tab pos="299085" algn="l"/>
              </a:tabLst>
            </a:pPr>
            <a:r>
              <a:rPr lang="es-ES" sz="1200" dirty="0">
                <a:latin typeface="Tahoma"/>
                <a:cs typeface="Tahoma"/>
              </a:rPr>
              <a:t>Base de datos exhaustiva de minutos de series vistos y de minutos de películas vistas.</a:t>
            </a:r>
          </a:p>
          <a:p>
            <a:pPr marL="355600" indent="-342900">
              <a:lnSpc>
                <a:spcPct val="100000"/>
              </a:lnSpc>
              <a:spcBef>
                <a:spcPts val="100"/>
              </a:spcBef>
              <a:buAutoNum type="arabicPeriod"/>
              <a:tabLst>
                <a:tab pos="299085" algn="l"/>
              </a:tabLst>
            </a:pPr>
            <a:r>
              <a:rPr lang="es-ES" sz="1200" dirty="0">
                <a:latin typeface="Tahoma"/>
                <a:cs typeface="Tahoma"/>
              </a:rPr>
              <a:t>Uso histórico de la aplicación. (1 año hacia atrás)</a:t>
            </a:r>
          </a:p>
          <a:p>
            <a:pPr marL="355600" indent="-342900">
              <a:lnSpc>
                <a:spcPct val="100000"/>
              </a:lnSpc>
              <a:spcBef>
                <a:spcPts val="100"/>
              </a:spcBef>
              <a:buAutoNum type="arabicPeriod"/>
              <a:tabLst>
                <a:tab pos="299085" algn="l"/>
              </a:tabLst>
            </a:pPr>
            <a:r>
              <a:rPr lang="es-ES" sz="1200" dirty="0">
                <a:latin typeface="Tahoma"/>
                <a:cs typeface="Tahoma"/>
              </a:rPr>
              <a:t>Base de datos de cantidad de renovaciones de las suscripciones.</a:t>
            </a:r>
          </a:p>
          <a:p>
            <a:pPr marL="355600" indent="-342900">
              <a:lnSpc>
                <a:spcPct val="100000"/>
              </a:lnSpc>
              <a:spcBef>
                <a:spcPts val="100"/>
              </a:spcBef>
              <a:buAutoNum type="arabicPeriod"/>
              <a:tabLst>
                <a:tab pos="299085" algn="l"/>
              </a:tabLst>
            </a:pPr>
            <a:r>
              <a:rPr lang="es-ES" sz="1200" dirty="0">
                <a:latin typeface="Tahoma"/>
                <a:cs typeface="Tahoma"/>
              </a:rPr>
              <a:t>Cantidad de compras en la aplicación, eventos, estrenos y series.</a:t>
            </a:r>
          </a:p>
          <a:p>
            <a:pPr marL="355600" indent="-342900">
              <a:lnSpc>
                <a:spcPct val="100000"/>
              </a:lnSpc>
              <a:spcBef>
                <a:spcPts val="100"/>
              </a:spcBef>
              <a:buAutoNum type="arabicPeriod"/>
              <a:tabLst>
                <a:tab pos="299085" algn="l"/>
              </a:tabLst>
            </a:pPr>
            <a:r>
              <a:rPr lang="es-ES" sz="1200" dirty="0">
                <a:latin typeface="Tahoma"/>
                <a:cs typeface="Tahoma"/>
              </a:rPr>
              <a:t>Modelo de segmentación interna de clientes.</a:t>
            </a:r>
          </a:p>
          <a:p>
            <a:pPr marL="355600" indent="-342900">
              <a:lnSpc>
                <a:spcPct val="100000"/>
              </a:lnSpc>
              <a:spcBef>
                <a:spcPts val="100"/>
              </a:spcBef>
              <a:buAutoNum type="arabicPeriod"/>
              <a:tabLst>
                <a:tab pos="299085" algn="l"/>
              </a:tabLst>
            </a:pPr>
            <a:endParaRPr lang="es-ES" sz="1200" dirty="0">
              <a:latin typeface="Tahoma"/>
              <a:cs typeface="Tahoma"/>
            </a:endParaRPr>
          </a:p>
          <a:p>
            <a:pPr marL="12700">
              <a:lnSpc>
                <a:spcPct val="100000"/>
              </a:lnSpc>
              <a:spcBef>
                <a:spcPts val="100"/>
              </a:spcBef>
              <a:tabLst>
                <a:tab pos="299085" algn="l"/>
              </a:tabLst>
            </a:pPr>
            <a:r>
              <a:rPr lang="es-ES" sz="1200" dirty="0">
                <a:latin typeface="Tahoma"/>
                <a:cs typeface="Tahoma"/>
              </a:rPr>
              <a:t>Con estas 5 fuentes de datos elegidas, explique </a:t>
            </a:r>
            <a:br>
              <a:rPr lang="es-ES" sz="1200" dirty="0">
                <a:latin typeface="Tahoma"/>
                <a:cs typeface="Tahoma"/>
              </a:rPr>
            </a:br>
            <a:r>
              <a:rPr lang="es-ES" sz="1200" dirty="0">
                <a:latin typeface="Tahoma"/>
                <a:cs typeface="Tahoma"/>
              </a:rPr>
              <a:t>- Cómo las explotaría?</a:t>
            </a:r>
            <a:br>
              <a:rPr lang="es-ES" sz="1200" dirty="0">
                <a:latin typeface="Tahoma"/>
                <a:cs typeface="Tahoma"/>
              </a:rPr>
            </a:br>
            <a:r>
              <a:rPr lang="es-ES" sz="1200" dirty="0">
                <a:latin typeface="Tahoma"/>
                <a:cs typeface="Tahoma"/>
              </a:rPr>
              <a:t>- Qué atributos crearía?</a:t>
            </a:r>
            <a:br>
              <a:rPr lang="es-ES" sz="1200" dirty="0">
                <a:latin typeface="Tahoma"/>
                <a:cs typeface="Tahoma"/>
              </a:rPr>
            </a:br>
            <a:r>
              <a:rPr lang="es-ES" sz="1200" dirty="0">
                <a:latin typeface="Tahoma"/>
                <a:cs typeface="Tahoma"/>
              </a:rPr>
              <a:t>- Qué columnas de datos crearía para cada cliente? </a:t>
            </a:r>
          </a:p>
          <a:p>
            <a:pPr marL="12700">
              <a:lnSpc>
                <a:spcPct val="100000"/>
              </a:lnSpc>
              <a:spcBef>
                <a:spcPts val="100"/>
              </a:spcBef>
              <a:tabLst>
                <a:tab pos="299085" algn="l"/>
              </a:tabLst>
            </a:pPr>
            <a:r>
              <a:rPr lang="es-ES" sz="1200" dirty="0">
                <a:latin typeface="Tahoma"/>
                <a:cs typeface="Tahoma"/>
              </a:rPr>
              <a:t>- Por qué esas fuentes de datos son las óptimas según su criterio y experiencia ?</a:t>
            </a:r>
          </a:p>
          <a:p>
            <a:pPr marL="355600" indent="-342900">
              <a:lnSpc>
                <a:spcPct val="100000"/>
              </a:lnSpc>
              <a:spcBef>
                <a:spcPts val="100"/>
              </a:spcBef>
              <a:buAutoNum type="arabicPeriod"/>
              <a:tabLst>
                <a:tab pos="299085" algn="l"/>
              </a:tabLst>
            </a:pPr>
            <a:endParaRPr lang="es-ES" sz="1200"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30</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2259090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6371"/>
            <a:ext cx="12192000" cy="71755"/>
          </a:xfrm>
          <a:custGeom>
            <a:avLst/>
            <a:gdLst/>
            <a:ahLst/>
            <a:cxnLst/>
            <a:rect l="l" t="t" r="r" b="b"/>
            <a:pathLst>
              <a:path w="12192000" h="71754">
                <a:moveTo>
                  <a:pt x="0" y="71627"/>
                </a:moveTo>
                <a:lnTo>
                  <a:pt x="12192000" y="71627"/>
                </a:lnTo>
                <a:lnTo>
                  <a:pt x="12192000" y="0"/>
                </a:lnTo>
                <a:lnTo>
                  <a:pt x="0" y="0"/>
                </a:lnTo>
                <a:lnTo>
                  <a:pt x="0" y="71627"/>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3" cstate="print"/>
            <a:stretch>
              <a:fillRect/>
            </a:stretch>
          </p:blipFill>
          <p:spPr>
            <a:xfrm>
              <a:off x="0" y="6786371"/>
              <a:ext cx="11771376" cy="71628"/>
            </a:xfrm>
            <a:prstGeom prst="rect">
              <a:avLst/>
            </a:prstGeom>
          </p:spPr>
        </p:pic>
        <p:sp>
          <p:nvSpPr>
            <p:cNvPr id="5" name="object 5"/>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E2CC5A"/>
            </a:solidFill>
          </p:spPr>
          <p:txBody>
            <a:bodyPr wrap="square" lIns="0" tIns="0" rIns="0" bIns="0" rtlCol="0"/>
            <a:lstStyle/>
            <a:p>
              <a:endParaRPr/>
            </a:p>
          </p:txBody>
        </p:sp>
        <p:sp>
          <p:nvSpPr>
            <p:cNvPr id="6" name="object 6"/>
            <p:cNvSpPr/>
            <p:nvPr/>
          </p:nvSpPr>
          <p:spPr>
            <a:xfrm>
              <a:off x="6335267" y="6786371"/>
              <a:ext cx="3980815" cy="71755"/>
            </a:xfrm>
            <a:custGeom>
              <a:avLst/>
              <a:gdLst/>
              <a:ahLst/>
              <a:cxnLst/>
              <a:rect l="l" t="t" r="r" b="b"/>
              <a:pathLst>
                <a:path w="3980815" h="71754">
                  <a:moveTo>
                    <a:pt x="0" y="71627"/>
                  </a:moveTo>
                  <a:lnTo>
                    <a:pt x="3980688" y="71627"/>
                  </a:lnTo>
                  <a:lnTo>
                    <a:pt x="3980688" y="0"/>
                  </a:lnTo>
                  <a:lnTo>
                    <a:pt x="0" y="0"/>
                  </a:lnTo>
                  <a:lnTo>
                    <a:pt x="0" y="71627"/>
                  </a:lnTo>
                  <a:close/>
                </a:path>
              </a:pathLst>
            </a:custGeom>
            <a:solidFill>
              <a:srgbClr val="000000">
                <a:alpha val="70195"/>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0"/>
              <a:ext cx="12192000" cy="6786372"/>
            </a:xfrm>
            <a:prstGeom prst="rect">
              <a:avLst/>
            </a:prstGeom>
          </p:spPr>
        </p:pic>
        <p:sp>
          <p:nvSpPr>
            <p:cNvPr id="8" name="object 8"/>
            <p:cNvSpPr/>
            <p:nvPr/>
          </p:nvSpPr>
          <p:spPr>
            <a:xfrm>
              <a:off x="5817108" y="0"/>
              <a:ext cx="3980815" cy="6823075"/>
            </a:xfrm>
            <a:custGeom>
              <a:avLst/>
              <a:gdLst/>
              <a:ahLst/>
              <a:cxnLst/>
              <a:rect l="l" t="t" r="r" b="b"/>
              <a:pathLst>
                <a:path w="3980815" h="6823075">
                  <a:moveTo>
                    <a:pt x="0" y="6822946"/>
                  </a:moveTo>
                  <a:lnTo>
                    <a:pt x="3980688" y="6822946"/>
                  </a:lnTo>
                  <a:lnTo>
                    <a:pt x="3980688" y="0"/>
                  </a:lnTo>
                  <a:lnTo>
                    <a:pt x="0" y="0"/>
                  </a:lnTo>
                  <a:lnTo>
                    <a:pt x="0" y="6822946"/>
                  </a:lnTo>
                  <a:close/>
                </a:path>
              </a:pathLst>
            </a:custGeom>
            <a:solidFill>
              <a:srgbClr val="000000">
                <a:alpha val="70195"/>
              </a:srgbClr>
            </a:solidFill>
          </p:spPr>
          <p:txBody>
            <a:bodyPr wrap="square" lIns="0" tIns="0" rIns="0" bIns="0" rtlCol="0"/>
            <a:lstStyle/>
            <a:p>
              <a:endParaRPr/>
            </a:p>
          </p:txBody>
        </p:sp>
      </p:grpSp>
      <p:sp>
        <p:nvSpPr>
          <p:cNvPr id="9" name="object 9"/>
          <p:cNvSpPr txBox="1">
            <a:spLocks noGrp="1"/>
          </p:cNvSpPr>
          <p:nvPr>
            <p:ph type="title"/>
          </p:nvPr>
        </p:nvSpPr>
        <p:spPr>
          <a:xfrm>
            <a:off x="6619493" y="3846321"/>
            <a:ext cx="1804035" cy="848360"/>
          </a:xfrm>
          <a:prstGeom prst="rect">
            <a:avLst/>
          </a:prstGeom>
        </p:spPr>
        <p:txBody>
          <a:bodyPr vert="horz" wrap="square" lIns="0" tIns="12700" rIns="0" bIns="0" rtlCol="0">
            <a:spAutoFit/>
          </a:bodyPr>
          <a:lstStyle/>
          <a:p>
            <a:pPr marL="12700">
              <a:lnSpc>
                <a:spcPct val="100000"/>
              </a:lnSpc>
              <a:spcBef>
                <a:spcPts val="100"/>
              </a:spcBef>
            </a:pPr>
            <a:r>
              <a:rPr sz="5400" spc="-295" dirty="0">
                <a:solidFill>
                  <a:srgbClr val="FFFFFF"/>
                </a:solidFill>
                <a:latin typeface="Calibri Light"/>
                <a:cs typeface="Calibri Light"/>
              </a:rPr>
              <a:t>Gracias</a:t>
            </a:r>
            <a:endParaRPr sz="5400">
              <a:latin typeface="Calibri Light"/>
              <a:cs typeface="Calibri Light"/>
            </a:endParaRPr>
          </a:p>
        </p:txBody>
      </p:sp>
      <p:grpSp>
        <p:nvGrpSpPr>
          <p:cNvPr id="10" name="object 10"/>
          <p:cNvGrpSpPr/>
          <p:nvPr/>
        </p:nvGrpSpPr>
        <p:grpSpPr>
          <a:xfrm>
            <a:off x="6539483" y="4841747"/>
            <a:ext cx="3571748" cy="1513332"/>
            <a:chOff x="6539483" y="4841747"/>
            <a:chExt cx="3571748" cy="1513332"/>
          </a:xfrm>
        </p:grpSpPr>
        <p:pic>
          <p:nvPicPr>
            <p:cNvPr id="11" name="object 11"/>
            <p:cNvPicPr/>
            <p:nvPr/>
          </p:nvPicPr>
          <p:blipFill>
            <a:blip r:embed="rId5" cstate="print"/>
            <a:stretch>
              <a:fillRect/>
            </a:stretch>
          </p:blipFill>
          <p:spPr>
            <a:xfrm>
              <a:off x="6539483" y="4841747"/>
              <a:ext cx="3571748" cy="12191"/>
            </a:xfrm>
            <a:prstGeom prst="rect">
              <a:avLst/>
            </a:prstGeom>
          </p:spPr>
        </p:pic>
        <p:pic>
          <p:nvPicPr>
            <p:cNvPr id="12" name="object 12"/>
            <p:cNvPicPr/>
            <p:nvPr/>
          </p:nvPicPr>
          <p:blipFill>
            <a:blip r:embed="rId6" cstate="print"/>
            <a:stretch>
              <a:fillRect/>
            </a:stretch>
          </p:blipFill>
          <p:spPr>
            <a:xfrm>
              <a:off x="6582155" y="5033771"/>
              <a:ext cx="219455" cy="219455"/>
            </a:xfrm>
            <a:prstGeom prst="rect">
              <a:avLst/>
            </a:prstGeom>
          </p:spPr>
        </p:pic>
        <p:pic>
          <p:nvPicPr>
            <p:cNvPr id="14" name="object 14"/>
            <p:cNvPicPr/>
            <p:nvPr/>
          </p:nvPicPr>
          <p:blipFill>
            <a:blip r:embed="rId7" cstate="print"/>
            <a:stretch>
              <a:fillRect/>
            </a:stretch>
          </p:blipFill>
          <p:spPr>
            <a:xfrm>
              <a:off x="6582155" y="5780531"/>
              <a:ext cx="219455" cy="217931"/>
            </a:xfrm>
            <a:prstGeom prst="rect">
              <a:avLst/>
            </a:prstGeom>
          </p:spPr>
        </p:pic>
        <p:pic>
          <p:nvPicPr>
            <p:cNvPr id="15" name="object 15"/>
            <p:cNvPicPr/>
            <p:nvPr/>
          </p:nvPicPr>
          <p:blipFill>
            <a:blip r:embed="rId8" cstate="print"/>
            <a:stretch>
              <a:fillRect/>
            </a:stretch>
          </p:blipFill>
          <p:spPr>
            <a:xfrm>
              <a:off x="6576059" y="6123431"/>
              <a:ext cx="231648" cy="231648"/>
            </a:xfrm>
            <a:prstGeom prst="rect">
              <a:avLst/>
            </a:prstGeom>
          </p:spPr>
        </p:pic>
      </p:grpSp>
      <p:sp>
        <p:nvSpPr>
          <p:cNvPr id="16" name="object 16"/>
          <p:cNvSpPr txBox="1"/>
          <p:nvPr/>
        </p:nvSpPr>
        <p:spPr>
          <a:xfrm>
            <a:off x="6893814" y="5031104"/>
            <a:ext cx="2097786" cy="212238"/>
          </a:xfrm>
          <a:prstGeom prst="rect">
            <a:avLst/>
          </a:prstGeom>
        </p:spPr>
        <p:txBody>
          <a:bodyPr vert="horz" wrap="square" lIns="0" tIns="12065" rIns="0" bIns="0" rtlCol="0">
            <a:spAutoFit/>
          </a:bodyPr>
          <a:lstStyle/>
          <a:p>
            <a:pPr marL="12700">
              <a:lnSpc>
                <a:spcPct val="100000"/>
              </a:lnSpc>
              <a:spcBef>
                <a:spcPts val="95"/>
              </a:spcBef>
            </a:pPr>
            <a:r>
              <a:rPr lang="es-ES" sz="1300" dirty="0">
                <a:solidFill>
                  <a:srgbClr val="FFFFFF"/>
                </a:solidFill>
                <a:latin typeface="Calibri"/>
                <a:cs typeface="Calibri"/>
              </a:rPr>
              <a:t>Daniel Vargas Venegas</a:t>
            </a:r>
            <a:endParaRPr sz="1300" dirty="0">
              <a:latin typeface="Calibri"/>
              <a:cs typeface="Calibri"/>
            </a:endParaRPr>
          </a:p>
        </p:txBody>
      </p:sp>
      <p:sp>
        <p:nvSpPr>
          <p:cNvPr id="18" name="object 18"/>
          <p:cNvSpPr txBox="1"/>
          <p:nvPr/>
        </p:nvSpPr>
        <p:spPr>
          <a:xfrm>
            <a:off x="6893814" y="5723331"/>
            <a:ext cx="1926589" cy="228268"/>
          </a:xfrm>
          <a:prstGeom prst="rect">
            <a:avLst/>
          </a:prstGeom>
        </p:spPr>
        <p:txBody>
          <a:bodyPr vert="horz" wrap="square" lIns="0" tIns="12700" rIns="0" bIns="0" rtlCol="0">
            <a:spAutoFit/>
          </a:bodyPr>
          <a:lstStyle/>
          <a:p>
            <a:pPr marL="12700">
              <a:lnSpc>
                <a:spcPct val="100000"/>
              </a:lnSpc>
              <a:spcBef>
                <a:spcPts val="100"/>
              </a:spcBef>
            </a:pPr>
            <a:r>
              <a:rPr lang="es-ES" sz="1400" spc="-10" dirty="0">
                <a:solidFill>
                  <a:srgbClr val="FFFFFF"/>
                </a:solidFill>
                <a:latin typeface="Calibri"/>
                <a:cs typeface="Calibri"/>
                <a:hlinkClick r:id="rId9"/>
              </a:rPr>
              <a:t>danielv464</a:t>
            </a:r>
            <a:r>
              <a:rPr sz="1400" spc="-10" dirty="0">
                <a:solidFill>
                  <a:srgbClr val="FFFFFF"/>
                </a:solidFill>
                <a:latin typeface="Calibri"/>
                <a:cs typeface="Calibri"/>
                <a:hlinkClick r:id="rId9"/>
              </a:rPr>
              <a:t>@</a:t>
            </a:r>
            <a:r>
              <a:rPr lang="es-ES" sz="1400" spc="-10" dirty="0" err="1">
                <a:solidFill>
                  <a:srgbClr val="FFFFFF"/>
                </a:solidFill>
                <a:latin typeface="Calibri"/>
                <a:cs typeface="Calibri"/>
              </a:rPr>
              <a:t>gmail.cl</a:t>
            </a:r>
            <a:endParaRPr sz="1400" dirty="0">
              <a:latin typeface="Calibri"/>
              <a:cs typeface="Calibri"/>
            </a:endParaRPr>
          </a:p>
        </p:txBody>
      </p:sp>
      <p:sp>
        <p:nvSpPr>
          <p:cNvPr id="19" name="object 19"/>
          <p:cNvSpPr txBox="1"/>
          <p:nvPr/>
        </p:nvSpPr>
        <p:spPr>
          <a:xfrm>
            <a:off x="6893814" y="6100064"/>
            <a:ext cx="3084830" cy="443711"/>
          </a:xfrm>
          <a:prstGeom prst="rect">
            <a:avLst/>
          </a:prstGeom>
        </p:spPr>
        <p:txBody>
          <a:bodyPr vert="horz" wrap="square" lIns="0" tIns="12700" rIns="0" bIns="0" rtlCol="0">
            <a:spAutoFit/>
          </a:bodyPr>
          <a:lstStyle/>
          <a:p>
            <a:pPr marL="12700">
              <a:lnSpc>
                <a:spcPct val="100000"/>
              </a:lnSpc>
              <a:spcBef>
                <a:spcPts val="100"/>
              </a:spcBef>
            </a:pPr>
            <a:r>
              <a:rPr lang="es-CL" sz="1400" spc="-20" dirty="0">
                <a:solidFill>
                  <a:srgbClr val="FFFFFF"/>
                </a:solidFill>
                <a:latin typeface="Calibri"/>
                <a:cs typeface="Calibri"/>
              </a:rPr>
              <a:t>https://</a:t>
            </a:r>
            <a:r>
              <a:rPr lang="es-CL" sz="1400" spc="-20" dirty="0" err="1">
                <a:solidFill>
                  <a:srgbClr val="FFFFFF"/>
                </a:solidFill>
                <a:latin typeface="Calibri"/>
                <a:cs typeface="Calibri"/>
              </a:rPr>
              <a:t>www.linkedin.com</a:t>
            </a:r>
            <a:r>
              <a:rPr lang="es-CL" sz="1400" spc="-20" dirty="0">
                <a:solidFill>
                  <a:srgbClr val="FFFFFF"/>
                </a:solidFill>
                <a:latin typeface="Calibri"/>
                <a:cs typeface="Calibri"/>
              </a:rPr>
              <a:t>/in/daniel-vargas-3989a4126/</a:t>
            </a:r>
            <a:endParaRPr sz="14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4</a:t>
            </a:fld>
            <a:endParaRPr spc="-50" dirty="0"/>
          </a:p>
        </p:txBody>
      </p:sp>
      <p:sp>
        <p:nvSpPr>
          <p:cNvPr id="5" name="object 6">
            <a:extLst>
              <a:ext uri="{FF2B5EF4-FFF2-40B4-BE49-F238E27FC236}">
                <a16:creationId xmlns:a16="http://schemas.microsoft.com/office/drawing/2014/main" id="{F57C0D6C-B294-CA11-FBAD-35B3150F54CF}"/>
              </a:ext>
            </a:extLst>
          </p:cNvPr>
          <p:cNvSpPr txBox="1"/>
          <p:nvPr/>
        </p:nvSpPr>
        <p:spPr>
          <a:xfrm>
            <a:off x="546303" y="902285"/>
            <a:ext cx="8673897" cy="3039294"/>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err="1">
                <a:latin typeface="Tahoma"/>
                <a:cs typeface="Tahoma"/>
              </a:rPr>
              <a:t>Datificación</a:t>
            </a:r>
            <a:r>
              <a:rPr lang="es-ES" sz="1400" dirty="0">
                <a:latin typeface="Tahoma"/>
                <a:cs typeface="Tahoma"/>
              </a:rPr>
              <a:t>: “El proceso de tomar todos los aspectos de nuestras vidas y convertirlos en datos para su posterior explotación.”</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John Tukey – 1962, acuño el concepto “Data </a:t>
            </a:r>
            <a:r>
              <a:rPr lang="es-ES" sz="1400" dirty="0" err="1">
                <a:latin typeface="Tahoma"/>
                <a:cs typeface="Tahoma"/>
              </a:rPr>
              <a:t>Science</a:t>
            </a:r>
            <a:r>
              <a:rPr lang="es-ES" sz="1400" dirty="0">
                <a:latin typeface="Tahoma"/>
                <a:cs typeface="Tahoma"/>
              </a:rPr>
              <a:t>”, pero aproximadamente el 2010, aparecen los primeros Data </a:t>
            </a:r>
            <a:r>
              <a:rPr lang="es-ES" sz="1400" dirty="0" err="1">
                <a:latin typeface="Tahoma"/>
                <a:cs typeface="Tahoma"/>
              </a:rPr>
              <a:t>Scientist</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gn="l">
              <a:spcBef>
                <a:spcPts val="100"/>
              </a:spcBef>
              <a:buFont typeface="Arial MT"/>
              <a:buChar char="•"/>
              <a:tabLst>
                <a:tab pos="299085" algn="l"/>
              </a:tabLst>
            </a:pPr>
            <a:r>
              <a:rPr lang="es-ES" sz="1400" dirty="0">
                <a:latin typeface="Tahoma"/>
                <a:cs typeface="Tahoma"/>
              </a:rPr>
              <a:t>Data </a:t>
            </a:r>
            <a:r>
              <a:rPr lang="es-ES" sz="1400" dirty="0" err="1">
                <a:latin typeface="Tahoma"/>
                <a:cs typeface="Tahoma"/>
              </a:rPr>
              <a:t>Science</a:t>
            </a:r>
            <a:r>
              <a:rPr lang="es-ES" sz="1400" dirty="0">
                <a:latin typeface="Tahoma"/>
                <a:cs typeface="Tahoma"/>
              </a:rPr>
              <a:t>: Campo académico que utiliza estadísticas, informática científica, métodos científicos, procesos, visualización científica, algoritmos y sistemas para extraer o extrapolar conocimientos e ideas a partir de datos potencialmente ruidosos, estructurados o no estructurados.</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Diagrama de las </a:t>
            </a:r>
            <a:r>
              <a:rPr lang="es-ES" sz="1400" dirty="0" err="1">
                <a:latin typeface="Tahoma"/>
                <a:cs typeface="Tahoma"/>
              </a:rPr>
              <a:t>skills</a:t>
            </a:r>
            <a:r>
              <a:rPr lang="es-ES" sz="1400" dirty="0">
                <a:latin typeface="Tahoma"/>
                <a:cs typeface="Tahoma"/>
              </a:rPr>
              <a:t> que conjugan en Data </a:t>
            </a:r>
            <a:r>
              <a:rPr lang="es-ES" sz="1400" dirty="0" err="1">
                <a:latin typeface="Tahoma"/>
                <a:cs typeface="Tahoma"/>
              </a:rPr>
              <a:t>Science</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p:txBody>
      </p:sp>
      <p:grpSp>
        <p:nvGrpSpPr>
          <p:cNvPr id="7" name="Grupo 6">
            <a:extLst>
              <a:ext uri="{FF2B5EF4-FFF2-40B4-BE49-F238E27FC236}">
                <a16:creationId xmlns:a16="http://schemas.microsoft.com/office/drawing/2014/main" id="{DA6998C1-C6C4-EECD-835D-38CB05B08D2F}"/>
              </a:ext>
            </a:extLst>
          </p:cNvPr>
          <p:cNvGrpSpPr/>
          <p:nvPr/>
        </p:nvGrpSpPr>
        <p:grpSpPr>
          <a:xfrm>
            <a:off x="2518428" y="3362303"/>
            <a:ext cx="7155144" cy="2914650"/>
            <a:chOff x="76200" y="1104267"/>
            <a:chExt cx="11255622" cy="4775248"/>
          </a:xfrm>
        </p:grpSpPr>
        <p:pic>
          <p:nvPicPr>
            <p:cNvPr id="8" name="Imagen 7">
              <a:extLst>
                <a:ext uri="{FF2B5EF4-FFF2-40B4-BE49-F238E27FC236}">
                  <a16:creationId xmlns:a16="http://schemas.microsoft.com/office/drawing/2014/main" id="{5A17F6B4-A774-ABB0-79FF-7468DE2D89D4}"/>
                </a:ext>
              </a:extLst>
            </p:cNvPr>
            <p:cNvPicPr>
              <a:picLocks noChangeAspect="1"/>
            </p:cNvPicPr>
            <p:nvPr/>
          </p:nvPicPr>
          <p:blipFill>
            <a:blip r:embed="rId4"/>
            <a:stretch>
              <a:fillRect/>
            </a:stretch>
          </p:blipFill>
          <p:spPr>
            <a:xfrm>
              <a:off x="3433523" y="1104267"/>
              <a:ext cx="5324954" cy="4649466"/>
            </a:xfrm>
            <a:prstGeom prst="rect">
              <a:avLst/>
            </a:prstGeom>
          </p:spPr>
        </p:pic>
        <p:sp>
          <p:nvSpPr>
            <p:cNvPr id="11" name="CuadroTexto 10">
              <a:extLst>
                <a:ext uri="{FF2B5EF4-FFF2-40B4-BE49-F238E27FC236}">
                  <a16:creationId xmlns:a16="http://schemas.microsoft.com/office/drawing/2014/main" id="{3220E437-619D-CC60-D786-104647D3F469}"/>
                </a:ext>
              </a:extLst>
            </p:cNvPr>
            <p:cNvSpPr txBox="1"/>
            <p:nvPr/>
          </p:nvSpPr>
          <p:spPr>
            <a:xfrm>
              <a:off x="76200" y="2723704"/>
              <a:ext cx="2154757" cy="276999"/>
            </a:xfrm>
            <a:prstGeom prst="rect">
              <a:avLst/>
            </a:prstGeom>
            <a:noFill/>
          </p:spPr>
          <p:txBody>
            <a:bodyPr wrap="none" rtlCol="0">
              <a:spAutoFit/>
            </a:bodyPr>
            <a:lstStyle/>
            <a:p>
              <a:r>
                <a:rPr lang="es-CL" sz="1200" dirty="0">
                  <a:latin typeface="Tahoma"/>
                  <a:cs typeface="Tahoma"/>
                </a:rPr>
                <a:t>Habilidades de programación</a:t>
              </a:r>
            </a:p>
          </p:txBody>
        </p:sp>
        <p:sp>
          <p:nvSpPr>
            <p:cNvPr id="13" name="CuadroTexto 12">
              <a:extLst>
                <a:ext uri="{FF2B5EF4-FFF2-40B4-BE49-F238E27FC236}">
                  <a16:creationId xmlns:a16="http://schemas.microsoft.com/office/drawing/2014/main" id="{E2EE0A12-7CD6-FBEE-E500-7ADA5A692082}"/>
                </a:ext>
              </a:extLst>
            </p:cNvPr>
            <p:cNvSpPr txBox="1"/>
            <p:nvPr/>
          </p:nvSpPr>
          <p:spPr>
            <a:xfrm>
              <a:off x="9653157" y="2723704"/>
              <a:ext cx="1678665" cy="276999"/>
            </a:xfrm>
            <a:prstGeom prst="rect">
              <a:avLst/>
            </a:prstGeom>
            <a:noFill/>
          </p:spPr>
          <p:txBody>
            <a:bodyPr wrap="none" rtlCol="0">
              <a:spAutoFit/>
            </a:bodyPr>
            <a:lstStyle/>
            <a:p>
              <a:r>
                <a:rPr lang="es-CL" sz="1200" dirty="0">
                  <a:latin typeface="Tahoma"/>
                  <a:cs typeface="Tahoma"/>
                </a:rPr>
                <a:t>Conocimiento técnico</a:t>
              </a:r>
            </a:p>
          </p:txBody>
        </p:sp>
        <p:sp>
          <p:nvSpPr>
            <p:cNvPr id="15" name="CuadroTexto 14">
              <a:extLst>
                <a:ext uri="{FF2B5EF4-FFF2-40B4-BE49-F238E27FC236}">
                  <a16:creationId xmlns:a16="http://schemas.microsoft.com/office/drawing/2014/main" id="{64FC2265-6BFC-EC7C-D6CC-9B7EC3BA09F2}"/>
                </a:ext>
              </a:extLst>
            </p:cNvPr>
            <p:cNvSpPr txBox="1"/>
            <p:nvPr/>
          </p:nvSpPr>
          <p:spPr>
            <a:xfrm>
              <a:off x="207442" y="5602516"/>
              <a:ext cx="3602557" cy="276999"/>
            </a:xfrm>
            <a:prstGeom prst="rect">
              <a:avLst/>
            </a:prstGeom>
            <a:noFill/>
          </p:spPr>
          <p:txBody>
            <a:bodyPr wrap="square" rtlCol="0">
              <a:spAutoFit/>
            </a:bodyPr>
            <a:lstStyle/>
            <a:p>
              <a:pPr algn="ctr"/>
              <a:r>
                <a:rPr lang="es-CL" sz="1200" dirty="0" err="1">
                  <a:latin typeface="Tahoma"/>
                  <a:cs typeface="Tahoma"/>
                </a:rPr>
                <a:t>Domain</a:t>
              </a:r>
              <a:r>
                <a:rPr lang="es-CL" sz="1200" dirty="0">
                  <a:latin typeface="Tahoma"/>
                  <a:cs typeface="Tahoma"/>
                </a:rPr>
                <a:t> </a:t>
              </a:r>
              <a:r>
                <a:rPr lang="es-CL" sz="1200" dirty="0" err="1">
                  <a:latin typeface="Tahoma"/>
                  <a:cs typeface="Tahoma"/>
                </a:rPr>
                <a:t>Knowledge</a:t>
              </a:r>
              <a:endParaRPr lang="es-CL" sz="1200" dirty="0">
                <a:latin typeface="Tahoma"/>
                <a:cs typeface="Tahoma"/>
              </a:endParaRPr>
            </a:p>
          </p:txBody>
        </p:sp>
      </p:grpSp>
    </p:spTree>
    <p:extLst>
      <p:ext uri="{BB962C8B-B14F-4D97-AF65-F5344CB8AC3E}">
        <p14:creationId xmlns:p14="http://schemas.microsoft.com/office/powerpoint/2010/main" val="112407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5</a:t>
            </a:fld>
            <a:endParaRPr spc="-50" dirty="0"/>
          </a:p>
        </p:txBody>
      </p:sp>
      <p:sp>
        <p:nvSpPr>
          <p:cNvPr id="5" name="object 6">
            <a:extLst>
              <a:ext uri="{FF2B5EF4-FFF2-40B4-BE49-F238E27FC236}">
                <a16:creationId xmlns:a16="http://schemas.microsoft.com/office/drawing/2014/main" id="{F57C0D6C-B294-CA11-FBAD-35B3150F54CF}"/>
              </a:ext>
            </a:extLst>
          </p:cNvPr>
          <p:cNvSpPr txBox="1"/>
          <p:nvPr/>
        </p:nvSpPr>
        <p:spPr>
          <a:xfrm>
            <a:off x="546303" y="902285"/>
            <a:ext cx="8673897" cy="746358"/>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a:latin typeface="Tahoma"/>
                <a:cs typeface="Tahoma"/>
              </a:rPr>
              <a:t>Vimos la diferencia entre las áreas de TI versus las áreas de </a:t>
            </a:r>
            <a:r>
              <a:rPr lang="es-ES" sz="1400" dirty="0" err="1">
                <a:latin typeface="Tahoma"/>
                <a:cs typeface="Tahoma"/>
              </a:rPr>
              <a:t>Analytics</a:t>
            </a:r>
            <a:r>
              <a:rPr lang="es-ES" sz="1400" dirty="0">
                <a:latin typeface="Tahoma"/>
                <a:cs typeface="Tahoma"/>
              </a:rPr>
              <a:t> - ¿Alguien recuerda la diferencia?</a:t>
            </a: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Existen 3 tipos de analítica:</a:t>
            </a:r>
          </a:p>
        </p:txBody>
      </p:sp>
      <p:grpSp>
        <p:nvGrpSpPr>
          <p:cNvPr id="16" name="Grupo 15">
            <a:extLst>
              <a:ext uri="{FF2B5EF4-FFF2-40B4-BE49-F238E27FC236}">
                <a16:creationId xmlns:a16="http://schemas.microsoft.com/office/drawing/2014/main" id="{A111EFB4-EE67-02CD-953D-ACC486E483AB}"/>
              </a:ext>
            </a:extLst>
          </p:cNvPr>
          <p:cNvGrpSpPr/>
          <p:nvPr/>
        </p:nvGrpSpPr>
        <p:grpSpPr>
          <a:xfrm>
            <a:off x="474406" y="2209800"/>
            <a:ext cx="11243187" cy="3482557"/>
            <a:chOff x="457200" y="1981200"/>
            <a:chExt cx="11243187" cy="3482557"/>
          </a:xfrm>
        </p:grpSpPr>
        <p:pic>
          <p:nvPicPr>
            <p:cNvPr id="6" name="Imagen 5">
              <a:extLst>
                <a:ext uri="{FF2B5EF4-FFF2-40B4-BE49-F238E27FC236}">
                  <a16:creationId xmlns:a16="http://schemas.microsoft.com/office/drawing/2014/main" id="{DE47084A-9E67-5642-E8E8-125764549F47}"/>
                </a:ext>
              </a:extLst>
            </p:cNvPr>
            <p:cNvPicPr>
              <a:picLocks noChangeAspect="1"/>
            </p:cNvPicPr>
            <p:nvPr/>
          </p:nvPicPr>
          <p:blipFill>
            <a:blip r:embed="rId4"/>
            <a:stretch>
              <a:fillRect/>
            </a:stretch>
          </p:blipFill>
          <p:spPr>
            <a:xfrm>
              <a:off x="457200" y="1981200"/>
              <a:ext cx="7239203" cy="3482557"/>
            </a:xfrm>
            <a:prstGeom prst="rect">
              <a:avLst/>
            </a:prstGeom>
          </p:spPr>
        </p:pic>
        <p:sp>
          <p:nvSpPr>
            <p:cNvPr id="10" name="CuadroTexto 9">
              <a:extLst>
                <a:ext uri="{FF2B5EF4-FFF2-40B4-BE49-F238E27FC236}">
                  <a16:creationId xmlns:a16="http://schemas.microsoft.com/office/drawing/2014/main" id="{A12460F0-DADB-37C3-8F36-A3766C6BCA75}"/>
                </a:ext>
              </a:extLst>
            </p:cNvPr>
            <p:cNvSpPr txBox="1"/>
            <p:nvPr/>
          </p:nvSpPr>
          <p:spPr>
            <a:xfrm>
              <a:off x="7696403" y="4495800"/>
              <a:ext cx="4003984" cy="276999"/>
            </a:xfrm>
            <a:prstGeom prst="rect">
              <a:avLst/>
            </a:prstGeom>
            <a:noFill/>
          </p:spPr>
          <p:txBody>
            <a:bodyPr wrap="square" rtlCol="0">
              <a:spAutoFit/>
            </a:bodyPr>
            <a:lstStyle/>
            <a:p>
              <a:r>
                <a:rPr lang="es-CL" sz="1200" b="1" dirty="0"/>
                <a:t>Rol:</a:t>
              </a:r>
              <a:r>
                <a:rPr lang="es-CL" sz="1200" dirty="0"/>
                <a:t> Analista de Datos o Business </a:t>
              </a:r>
              <a:r>
                <a:rPr lang="es-CL" sz="1200" dirty="0" err="1"/>
                <a:t>Intelligence</a:t>
              </a:r>
              <a:r>
                <a:rPr lang="es-CL" sz="1200" dirty="0"/>
                <a:t> </a:t>
              </a:r>
              <a:r>
                <a:rPr lang="es-CL" sz="1200" dirty="0" err="1"/>
                <a:t>Analyst</a:t>
              </a:r>
              <a:endParaRPr lang="es-CL" sz="1200" dirty="0"/>
            </a:p>
          </p:txBody>
        </p:sp>
        <p:sp>
          <p:nvSpPr>
            <p:cNvPr id="12" name="CuadroTexto 11">
              <a:extLst>
                <a:ext uri="{FF2B5EF4-FFF2-40B4-BE49-F238E27FC236}">
                  <a16:creationId xmlns:a16="http://schemas.microsoft.com/office/drawing/2014/main" id="{58334E21-F570-D921-B10E-99111580045C}"/>
                </a:ext>
              </a:extLst>
            </p:cNvPr>
            <p:cNvSpPr txBox="1"/>
            <p:nvPr/>
          </p:nvSpPr>
          <p:spPr>
            <a:xfrm>
              <a:off x="7696403" y="3478161"/>
              <a:ext cx="4003984" cy="276999"/>
            </a:xfrm>
            <a:prstGeom prst="rect">
              <a:avLst/>
            </a:prstGeom>
            <a:noFill/>
          </p:spPr>
          <p:txBody>
            <a:bodyPr wrap="square" rtlCol="0">
              <a:spAutoFit/>
            </a:bodyPr>
            <a:lstStyle/>
            <a:p>
              <a:r>
                <a:rPr lang="es-CL" sz="1200" b="1" dirty="0"/>
                <a:t>Rol:</a:t>
              </a:r>
              <a:r>
                <a:rPr lang="es-CL" sz="1200" dirty="0"/>
                <a:t> Data </a:t>
              </a:r>
              <a:r>
                <a:rPr lang="es-CL" sz="1200" dirty="0" err="1"/>
                <a:t>Scientist</a:t>
              </a:r>
              <a:endParaRPr lang="es-CL" sz="1200" dirty="0"/>
            </a:p>
          </p:txBody>
        </p:sp>
        <p:sp>
          <p:nvSpPr>
            <p:cNvPr id="14" name="CuadroTexto 13">
              <a:extLst>
                <a:ext uri="{FF2B5EF4-FFF2-40B4-BE49-F238E27FC236}">
                  <a16:creationId xmlns:a16="http://schemas.microsoft.com/office/drawing/2014/main" id="{9647CD9F-834B-D5AD-F26E-C20EA1D9F31A}"/>
                </a:ext>
              </a:extLst>
            </p:cNvPr>
            <p:cNvSpPr txBox="1"/>
            <p:nvPr/>
          </p:nvSpPr>
          <p:spPr>
            <a:xfrm>
              <a:off x="7696403" y="2643277"/>
              <a:ext cx="4003984" cy="276999"/>
            </a:xfrm>
            <a:prstGeom prst="rect">
              <a:avLst/>
            </a:prstGeom>
            <a:noFill/>
          </p:spPr>
          <p:txBody>
            <a:bodyPr wrap="square" rtlCol="0">
              <a:spAutoFit/>
            </a:bodyPr>
            <a:lstStyle/>
            <a:p>
              <a:r>
                <a:rPr lang="es-CL" sz="1200" b="1" dirty="0"/>
                <a:t>Rol:</a:t>
              </a:r>
              <a:r>
                <a:rPr lang="es-CL" sz="1200" dirty="0"/>
                <a:t> Negocio y Lideres de analítica.</a:t>
              </a:r>
            </a:p>
          </p:txBody>
        </p:sp>
      </p:grpSp>
    </p:spTree>
    <p:extLst>
      <p:ext uri="{BB962C8B-B14F-4D97-AF65-F5344CB8AC3E}">
        <p14:creationId xmlns:p14="http://schemas.microsoft.com/office/powerpoint/2010/main" val="19158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2. Actividad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6</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31555" y="844689"/>
            <a:ext cx="8673897" cy="5478423"/>
          </a:xfrm>
          <a:prstGeom prst="rect">
            <a:avLst/>
          </a:prstGeom>
          <a:noFill/>
        </p:spPr>
        <p:txBody>
          <a:bodyPr wrap="square" rtlCol="0">
            <a:spAutoFit/>
          </a:bodyPr>
          <a:lstStyle/>
          <a:p>
            <a:r>
              <a:rPr lang="es-CL" sz="1400" u="sng" dirty="0">
                <a:latin typeface="Tahoma" panose="020B0604030504040204" pitchFamily="34" charset="0"/>
                <a:ea typeface="Tahoma" panose="020B0604030504040204" pitchFamily="34" charset="0"/>
                <a:cs typeface="Tahoma" panose="020B0604030504040204" pitchFamily="34" charset="0"/>
              </a:rPr>
              <a:t>Caso 1</a:t>
            </a:r>
            <a:r>
              <a:rPr lang="es-CL" sz="1400" dirty="0">
                <a:latin typeface="Tahoma" panose="020B0604030504040204" pitchFamily="34" charset="0"/>
                <a:ea typeface="Tahoma" panose="020B0604030504040204" pitchFamily="34" charset="0"/>
                <a:cs typeface="Tahoma" panose="020B0604030504040204" pitchFamily="34" charset="0"/>
              </a:rPr>
              <a:t> </a:t>
            </a:r>
          </a:p>
          <a:p>
            <a:endParaRPr lang="es-CL" sz="1400"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Usted es ascendido como </a:t>
            </a:r>
            <a:r>
              <a:rPr lang="es-CL" sz="1400" dirty="0" err="1">
                <a:latin typeface="Tahoma" panose="020B0604030504040204" pitchFamily="34" charset="0"/>
                <a:ea typeface="Tahoma" panose="020B0604030504040204" pitchFamily="34" charset="0"/>
                <a:cs typeface="Tahoma" panose="020B0604030504040204" pitchFamily="34" charset="0"/>
              </a:rPr>
              <a:t>Product</a:t>
            </a:r>
            <a:r>
              <a:rPr lang="es-CL" sz="1400" dirty="0">
                <a:latin typeface="Tahoma" panose="020B0604030504040204" pitchFamily="34" charset="0"/>
                <a:ea typeface="Tahoma" panose="020B0604030504040204" pitchFamily="34" charset="0"/>
                <a:cs typeface="Tahoma" panose="020B0604030504040204" pitchFamily="34" charset="0"/>
              </a:rPr>
              <a:t> Manager de la categoría de Decoración en la empresa </a:t>
            </a:r>
            <a:r>
              <a:rPr lang="es-CL" sz="1400" dirty="0" err="1">
                <a:latin typeface="Tahoma" panose="020B0604030504040204" pitchFamily="34" charset="0"/>
                <a:ea typeface="Tahoma" panose="020B0604030504040204" pitchFamily="34" charset="0"/>
                <a:cs typeface="Tahoma" panose="020B0604030504040204" pitchFamily="34" charset="0"/>
              </a:rPr>
              <a:t>Dipley</a:t>
            </a:r>
            <a:r>
              <a:rPr lang="es-CL" sz="1400" dirty="0">
                <a:latin typeface="Tahoma" panose="020B0604030504040204" pitchFamily="34" charset="0"/>
                <a:ea typeface="Tahoma" panose="020B0604030504040204" pitchFamily="34" charset="0"/>
                <a:cs typeface="Tahoma" panose="020B0604030504040204" pitchFamily="34" charset="0"/>
              </a:rPr>
              <a:t>. Su Jefe Comercial [MARKETING] es un visionario y le comenta que en este nuevo puesto desea que usted potencie la venta[EL AWARENESS] de la categoría, pero haciendo trabajo en conjunto con los equipos de </a:t>
            </a:r>
            <a:r>
              <a:rPr lang="es-CL" sz="1400" dirty="0" err="1">
                <a:latin typeface="Tahoma" panose="020B0604030504040204" pitchFamily="34" charset="0"/>
                <a:ea typeface="Tahoma" panose="020B0604030504040204" pitchFamily="34" charset="0"/>
                <a:cs typeface="Tahoma" panose="020B0604030504040204" pitchFamily="34" charset="0"/>
              </a:rPr>
              <a:t>Advanced</a:t>
            </a:r>
            <a:r>
              <a:rPr lang="es-CL" sz="1400" dirty="0">
                <a:latin typeface="Tahoma" panose="020B0604030504040204" pitchFamily="34" charset="0"/>
                <a:ea typeface="Tahoma" panose="020B0604030504040204" pitchFamily="34" charset="0"/>
                <a:cs typeface="Tahoma" panose="020B0604030504040204" pitchFamily="34" charset="0"/>
              </a:rPr>
              <a:t> </a:t>
            </a:r>
            <a:r>
              <a:rPr lang="es-CL" sz="1400" dirty="0" err="1">
                <a:latin typeface="Tahoma" panose="020B0604030504040204" pitchFamily="34" charset="0"/>
                <a:ea typeface="Tahoma" panose="020B0604030504040204" pitchFamily="34" charset="0"/>
                <a:cs typeface="Tahoma" panose="020B0604030504040204" pitchFamily="34" charset="0"/>
              </a:rPr>
              <a:t>Analytics</a:t>
            </a:r>
            <a:r>
              <a:rPr lang="es-CL" sz="1400" dirty="0">
                <a:latin typeface="Tahoma" panose="020B0604030504040204" pitchFamily="34" charset="0"/>
                <a:ea typeface="Tahoma" panose="020B0604030504040204" pitchFamily="34" charset="0"/>
                <a:cs typeface="Tahoma" panose="020B0604030504040204" pitchFamily="34" charset="0"/>
              </a:rPr>
              <a:t>. Dicho esto, utilice los 3 tipos de analítica para potenciar las ventas en el canal online.</a:t>
            </a:r>
          </a:p>
          <a:p>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Descriptivo: </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¿Qué necesitaría de datos? Recuerde que lo descriptivo está asociado al pasado, es decir, ¿Qué ha pasado? ¿Qué ha ocurrido anteriormente con la categoría? Utilizando analítica descriptiva, ¿Qué necesitarían para potenciar su venta [AWARENESS]?</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Predictivo: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Si contara con un equipo de Data </a:t>
            </a:r>
            <a:r>
              <a:rPr lang="es-CL" sz="1400" dirty="0" err="1">
                <a:latin typeface="Tahoma" panose="020B0604030504040204" pitchFamily="34" charset="0"/>
                <a:ea typeface="Tahoma" panose="020B0604030504040204" pitchFamily="34" charset="0"/>
                <a:cs typeface="Tahoma" panose="020B0604030504040204" pitchFamily="34" charset="0"/>
              </a:rPr>
              <a:t>Scientist’s</a:t>
            </a:r>
            <a:r>
              <a:rPr lang="es-CL" sz="1400" dirty="0">
                <a:latin typeface="Tahoma" panose="020B0604030504040204" pitchFamily="34" charset="0"/>
                <a:ea typeface="Tahoma" panose="020B0604030504040204" pitchFamily="34" charset="0"/>
                <a:cs typeface="Tahoma" panose="020B0604030504040204" pitchFamily="34" charset="0"/>
              </a:rPr>
              <a:t> perfectos y que son capaces de crear cualquier modelo predictivo o que permita adelantarse a acciones como probabilidad de compra, apertura de correos de audiencias, segmentación de clientes, probabilidad de fuga de clientes, </a:t>
            </a:r>
            <a:r>
              <a:rPr lang="es-CL" sz="1400" dirty="0" err="1">
                <a:latin typeface="Tahoma" panose="020B0604030504040204" pitchFamily="34" charset="0"/>
                <a:ea typeface="Tahoma" panose="020B0604030504040204" pitchFamily="34" charset="0"/>
                <a:cs typeface="Tahoma" panose="020B0604030504040204" pitchFamily="34" charset="0"/>
              </a:rPr>
              <a:t>forecast</a:t>
            </a:r>
            <a:r>
              <a:rPr lang="es-CL" sz="1400" dirty="0">
                <a:latin typeface="Tahoma" panose="020B0604030504040204" pitchFamily="34" charset="0"/>
                <a:ea typeface="Tahoma" panose="020B0604030504040204" pitchFamily="34" charset="0"/>
                <a:cs typeface="Tahoma" panose="020B0604030504040204" pitchFamily="34" charset="0"/>
              </a:rPr>
              <a:t> de ventas, etc.</a:t>
            </a:r>
            <a:br>
              <a:rPr lang="es-CL" sz="1400"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Seleccione uno o los que crea necesarios para este caso.</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Prescriptivo: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Suponga un escenario hipotético donde usted recibió los modelos o un modelo. Digamos que obtuvo un modelo de predicción de ventas, ¿Qué estrategia propondría?  ¿Qué debería hacer? En este punto asuma que obtuvo un modelo entregado por el equipo de analítica y que cuenta con ese modelo, pero en base a esto proponga posibles acciones que apalanquen la venta, </a:t>
            </a:r>
            <a:r>
              <a:rPr lang="es-CL" sz="1400" dirty="0" err="1">
                <a:latin typeface="Tahoma" panose="020B0604030504040204" pitchFamily="34" charset="0"/>
                <a:ea typeface="Tahoma" panose="020B0604030504040204" pitchFamily="34" charset="0"/>
                <a:cs typeface="Tahoma" panose="020B0604030504040204" pitchFamily="34" charset="0"/>
              </a:rPr>
              <a:t>awareness</a:t>
            </a:r>
            <a:r>
              <a:rPr lang="es-CL" sz="1400" dirty="0">
                <a:latin typeface="Tahoma" panose="020B0604030504040204" pitchFamily="34" charset="0"/>
                <a:ea typeface="Tahoma" panose="020B0604030504040204" pitchFamily="34" charset="0"/>
                <a:cs typeface="Tahoma" panose="020B0604030504040204" pitchFamily="34" charset="0"/>
              </a:rPr>
              <a:t>, continuidad, etc.</a:t>
            </a:r>
          </a:p>
          <a:p>
            <a:pPr marL="342900" indent="-342900">
              <a:buAutoNum type="arabicPeriod"/>
            </a:pPr>
            <a:endParaRPr lang="es-CL" sz="1400" u="sng"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Mini instrucciones: 15 minutos y nos juntamos a debatir, intercambiar.</a:t>
            </a:r>
          </a:p>
        </p:txBody>
      </p:sp>
      <p:pic>
        <p:nvPicPr>
          <p:cNvPr id="12" name="Imagen 11">
            <a:extLst>
              <a:ext uri="{FF2B5EF4-FFF2-40B4-BE49-F238E27FC236}">
                <a16:creationId xmlns:a16="http://schemas.microsoft.com/office/drawing/2014/main" id="{0C992B7D-290C-1DA8-2A78-9A5EC6423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434" y="2994120"/>
            <a:ext cx="2184400" cy="2184400"/>
          </a:xfrm>
          <a:prstGeom prst="rect">
            <a:avLst/>
          </a:prstGeom>
        </p:spPr>
      </p:pic>
    </p:spTree>
    <p:extLst>
      <p:ext uri="{BB962C8B-B14F-4D97-AF65-F5344CB8AC3E}">
        <p14:creationId xmlns:p14="http://schemas.microsoft.com/office/powerpoint/2010/main" val="390465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E24E31-B75C-8B2E-8478-F8F41D51B3F5}"/>
              </a:ext>
            </a:extLst>
          </p:cNvPr>
          <p:cNvPicPr>
            <a:picLocks noChangeAspect="1"/>
          </p:cNvPicPr>
          <p:nvPr/>
        </p:nvPicPr>
        <p:blipFill>
          <a:blip r:embed="rId2"/>
          <a:stretch>
            <a:fillRect/>
          </a:stretch>
        </p:blipFill>
        <p:spPr>
          <a:xfrm>
            <a:off x="2842558" y="1257300"/>
            <a:ext cx="2262842" cy="4343400"/>
          </a:xfrm>
          <a:prstGeom prst="rect">
            <a:avLst/>
          </a:prstGeom>
        </p:spPr>
      </p:pic>
      <p:pic>
        <p:nvPicPr>
          <p:cNvPr id="4" name="Imagen 3">
            <a:extLst>
              <a:ext uri="{FF2B5EF4-FFF2-40B4-BE49-F238E27FC236}">
                <a16:creationId xmlns:a16="http://schemas.microsoft.com/office/drawing/2014/main" id="{58048E71-D9B7-2D6A-761F-499DEC31D6E4}"/>
              </a:ext>
            </a:extLst>
          </p:cNvPr>
          <p:cNvPicPr>
            <a:picLocks noChangeAspect="1"/>
          </p:cNvPicPr>
          <p:nvPr/>
        </p:nvPicPr>
        <p:blipFill>
          <a:blip r:embed="rId3"/>
          <a:stretch>
            <a:fillRect/>
          </a:stretch>
        </p:blipFill>
        <p:spPr>
          <a:xfrm>
            <a:off x="6911042" y="2971800"/>
            <a:ext cx="2438400" cy="1780988"/>
          </a:xfrm>
          <a:prstGeom prst="rect">
            <a:avLst/>
          </a:prstGeom>
        </p:spPr>
      </p:pic>
      <p:sp>
        <p:nvSpPr>
          <p:cNvPr id="2" name="object 4">
            <a:extLst>
              <a:ext uri="{FF2B5EF4-FFF2-40B4-BE49-F238E27FC236}">
                <a16:creationId xmlns:a16="http://schemas.microsoft.com/office/drawing/2014/main" id="{149D44E1-4BD6-6960-003A-580B965FE444}"/>
              </a:ext>
            </a:extLst>
          </p:cNvPr>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Grupos</a:t>
            </a:r>
            <a:endParaRPr spc="-140" dirty="0"/>
          </a:p>
        </p:txBody>
      </p:sp>
    </p:spTree>
    <p:extLst>
      <p:ext uri="{BB962C8B-B14F-4D97-AF65-F5344CB8AC3E}">
        <p14:creationId xmlns:p14="http://schemas.microsoft.com/office/powerpoint/2010/main" val="260060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Proceso para los proyectos de Data </a:t>
            </a:r>
            <a:r>
              <a:rPr lang="es-ES" spc="-140" dirty="0" err="1"/>
              <a:t>Science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8</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46303" y="915953"/>
            <a:ext cx="8673897" cy="1323439"/>
          </a:xfrm>
          <a:prstGeom prst="rect">
            <a:avLst/>
          </a:prstGeom>
          <a:noFill/>
        </p:spPr>
        <p:txBody>
          <a:bodyPr wrap="square" rtlCol="0">
            <a:spAutoFit/>
          </a:bodyPr>
          <a:lstStyle/>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En general el proceso para un proyecto de Data </a:t>
            </a:r>
            <a:r>
              <a:rPr lang="es-CL" sz="1600" dirty="0" err="1">
                <a:latin typeface="Tahoma" panose="020B0604030504040204" pitchFamily="34" charset="0"/>
                <a:ea typeface="Tahoma" panose="020B0604030504040204" pitchFamily="34" charset="0"/>
                <a:cs typeface="Tahoma" panose="020B0604030504040204" pitchFamily="34" charset="0"/>
              </a:rPr>
              <a:t>Science</a:t>
            </a:r>
            <a:r>
              <a:rPr lang="es-CL" sz="1600" dirty="0">
                <a:latin typeface="Tahoma" panose="020B0604030504040204" pitchFamily="34" charset="0"/>
                <a:ea typeface="Tahoma" panose="020B0604030504040204" pitchFamily="34" charset="0"/>
                <a:cs typeface="Tahoma" panose="020B0604030504040204" pitchFamily="34" charset="0"/>
              </a:rPr>
              <a:t> se ve como la imagen a continuación.</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Algunas etapas son en conjunto el resto de las etapas son desarrolladas por 1 o más Data </a:t>
            </a:r>
            <a:r>
              <a:rPr lang="es-CL" sz="1600" dirty="0" err="1">
                <a:latin typeface="Tahoma" panose="020B0604030504040204" pitchFamily="34" charset="0"/>
                <a:ea typeface="Tahoma" panose="020B0604030504040204" pitchFamily="34" charset="0"/>
                <a:cs typeface="Tahoma" panose="020B0604030504040204" pitchFamily="34" charset="0"/>
              </a:rPr>
              <a:t>Scientists</a:t>
            </a:r>
            <a:r>
              <a:rPr lang="es-CL" sz="1600" dirty="0">
                <a:latin typeface="Tahoma" panose="020B0604030504040204" pitchFamily="34" charset="0"/>
                <a:ea typeface="Tahoma" panose="020B0604030504040204" pitchFamily="34" charset="0"/>
                <a:cs typeface="Tahoma" panose="020B0604030504040204" pitchFamily="34" charset="0"/>
              </a:rPr>
              <a:t>.</a:t>
            </a:r>
          </a:p>
        </p:txBody>
      </p:sp>
      <p:pic>
        <p:nvPicPr>
          <p:cNvPr id="5" name="Imagen 4">
            <a:extLst>
              <a:ext uri="{FF2B5EF4-FFF2-40B4-BE49-F238E27FC236}">
                <a16:creationId xmlns:a16="http://schemas.microsoft.com/office/drawing/2014/main" id="{55AA1975-35BF-BD75-E79F-E7AB2DBFAD54}"/>
              </a:ext>
            </a:extLst>
          </p:cNvPr>
          <p:cNvPicPr>
            <a:picLocks noChangeAspect="1"/>
          </p:cNvPicPr>
          <p:nvPr/>
        </p:nvPicPr>
        <p:blipFill>
          <a:blip r:embed="rId4"/>
          <a:stretch>
            <a:fillRect/>
          </a:stretch>
        </p:blipFill>
        <p:spPr>
          <a:xfrm>
            <a:off x="2110623" y="2743200"/>
            <a:ext cx="7970753" cy="3586162"/>
          </a:xfrm>
          <a:prstGeom prst="rect">
            <a:avLst/>
          </a:prstGeom>
        </p:spPr>
      </p:pic>
      <p:sp>
        <p:nvSpPr>
          <p:cNvPr id="7" name="Abrir llave 6">
            <a:extLst>
              <a:ext uri="{FF2B5EF4-FFF2-40B4-BE49-F238E27FC236}">
                <a16:creationId xmlns:a16="http://schemas.microsoft.com/office/drawing/2014/main" id="{4131DEDD-0CA3-EBCC-C545-8158E4B5B77F}"/>
              </a:ext>
            </a:extLst>
          </p:cNvPr>
          <p:cNvSpPr/>
          <p:nvPr/>
        </p:nvSpPr>
        <p:spPr>
          <a:xfrm rot="5400000">
            <a:off x="5489366" y="1600200"/>
            <a:ext cx="298868" cy="22860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008DB0BD-ABA5-47FF-3777-1193EE9C2A58}"/>
              </a:ext>
            </a:extLst>
          </p:cNvPr>
          <p:cNvSpPr txBox="1"/>
          <p:nvPr/>
        </p:nvSpPr>
        <p:spPr>
          <a:xfrm>
            <a:off x="4510998" y="2337407"/>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1023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Proceso para los proyectos de Data </a:t>
            </a:r>
            <a:r>
              <a:rPr lang="es-ES" spc="-140" dirty="0" err="1"/>
              <a:t>Science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9</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46303" y="915953"/>
            <a:ext cx="8673897" cy="1569660"/>
          </a:xfrm>
          <a:prstGeom prst="rect">
            <a:avLst/>
          </a:prstGeom>
          <a:noFill/>
        </p:spPr>
        <p:txBody>
          <a:bodyPr wrap="square" rtlCol="0">
            <a:spAutoFit/>
          </a:bodyPr>
          <a:lstStyle/>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En general el proceso para un proyecto de Data </a:t>
            </a:r>
            <a:r>
              <a:rPr lang="es-CL" sz="1600" dirty="0" err="1">
                <a:latin typeface="Tahoma" panose="020B0604030504040204" pitchFamily="34" charset="0"/>
                <a:ea typeface="Tahoma" panose="020B0604030504040204" pitchFamily="34" charset="0"/>
                <a:cs typeface="Tahoma" panose="020B0604030504040204" pitchFamily="34" charset="0"/>
              </a:rPr>
              <a:t>Science</a:t>
            </a:r>
            <a:r>
              <a:rPr lang="es-CL" sz="1600" dirty="0">
                <a:latin typeface="Tahoma" panose="020B0604030504040204" pitchFamily="34" charset="0"/>
                <a:ea typeface="Tahoma" panose="020B0604030504040204" pitchFamily="34" charset="0"/>
                <a:cs typeface="Tahoma" panose="020B0604030504040204" pitchFamily="34" charset="0"/>
              </a:rPr>
              <a:t> se ve como la imagen a continuación.</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Algunas etapas son en conjunto el resto de las etapas son desarrolladas por 1 o más Data </a:t>
            </a:r>
            <a:r>
              <a:rPr lang="es-CL" sz="1600" dirty="0" err="1">
                <a:latin typeface="Tahoma" panose="020B0604030504040204" pitchFamily="34" charset="0"/>
                <a:ea typeface="Tahoma" panose="020B0604030504040204" pitchFamily="34" charset="0"/>
                <a:cs typeface="Tahoma" panose="020B0604030504040204" pitchFamily="34" charset="0"/>
              </a:rPr>
              <a:t>Scientists</a:t>
            </a:r>
            <a:r>
              <a:rPr lang="es-CL" sz="16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55AA1975-35BF-BD75-E79F-E7AB2DBFAD54}"/>
              </a:ext>
            </a:extLst>
          </p:cNvPr>
          <p:cNvPicPr>
            <a:picLocks noChangeAspect="1"/>
          </p:cNvPicPr>
          <p:nvPr/>
        </p:nvPicPr>
        <p:blipFill>
          <a:blip r:embed="rId4"/>
          <a:stretch>
            <a:fillRect/>
          </a:stretch>
        </p:blipFill>
        <p:spPr>
          <a:xfrm>
            <a:off x="2110623" y="2743200"/>
            <a:ext cx="7970753" cy="3586162"/>
          </a:xfrm>
          <a:prstGeom prst="rect">
            <a:avLst/>
          </a:prstGeom>
        </p:spPr>
      </p:pic>
      <p:sp>
        <p:nvSpPr>
          <p:cNvPr id="7" name="Abrir llave 6">
            <a:extLst>
              <a:ext uri="{FF2B5EF4-FFF2-40B4-BE49-F238E27FC236}">
                <a16:creationId xmlns:a16="http://schemas.microsoft.com/office/drawing/2014/main" id="{4131DEDD-0CA3-EBCC-C545-8158E4B5B77F}"/>
              </a:ext>
            </a:extLst>
          </p:cNvPr>
          <p:cNvSpPr/>
          <p:nvPr/>
        </p:nvSpPr>
        <p:spPr>
          <a:xfrm rot="5400000">
            <a:off x="5489365" y="1600200"/>
            <a:ext cx="298868" cy="228599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008DB0BD-ABA5-47FF-3777-1193EE9C2A58}"/>
              </a:ext>
            </a:extLst>
          </p:cNvPr>
          <p:cNvSpPr txBox="1"/>
          <p:nvPr/>
        </p:nvSpPr>
        <p:spPr>
          <a:xfrm>
            <a:off x="4510998" y="2337407"/>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cxnSp>
        <p:nvCxnSpPr>
          <p:cNvPr id="11" name="Conector recto de flecha 10">
            <a:extLst>
              <a:ext uri="{FF2B5EF4-FFF2-40B4-BE49-F238E27FC236}">
                <a16:creationId xmlns:a16="http://schemas.microsoft.com/office/drawing/2014/main" id="{3CCE103A-02EE-E567-DCE2-2042E3E61AC4}"/>
              </a:ext>
            </a:extLst>
          </p:cNvPr>
          <p:cNvCxnSpPr/>
          <p:nvPr/>
        </p:nvCxnSpPr>
        <p:spPr>
          <a:xfrm>
            <a:off x="2819400" y="2209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78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8437</TotalTime>
  <Words>2749</Words>
  <Application>Microsoft Macintosh PowerPoint</Application>
  <PresentationFormat>Panorámica</PresentationFormat>
  <Paragraphs>466</Paragraphs>
  <Slides>31</Slides>
  <Notes>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Arial Black</vt:lpstr>
      <vt:lpstr>Arial MT</vt:lpstr>
      <vt:lpstr>Calibri</vt:lpstr>
      <vt:lpstr>Calibri Light</vt:lpstr>
      <vt:lpstr>Tahoma</vt:lpstr>
      <vt:lpstr>Wingdings</vt:lpstr>
      <vt:lpstr>Office Theme</vt:lpstr>
      <vt:lpstr>Presentación de PowerPoint</vt:lpstr>
      <vt:lpstr>Presentación de PowerPoint</vt:lpstr>
      <vt:lpstr>1. Resumen clase 1</vt:lpstr>
      <vt:lpstr>1. Resumen clase 1</vt:lpstr>
      <vt:lpstr>1. Resumen clase 1</vt:lpstr>
      <vt:lpstr>2. Actividad 1</vt:lpstr>
      <vt:lpstr>Grupos</vt:lpstr>
      <vt:lpstr>3. Proceso para los proyectos de Data Science</vt:lpstr>
      <vt:lpstr>3. Proceso para los proyectos de Data Science</vt:lpstr>
      <vt:lpstr>4. Definición de objetivo - ¿Qué queremos hacer?</vt:lpstr>
      <vt:lpstr>4. Definición de objetivo - ¿Qué queremos hacer?</vt:lpstr>
      <vt:lpstr>4. Escribámoslo (5 minutos)</vt:lpstr>
      <vt:lpstr>4. ¿Cómo sería predecir? ¿Qué entregaría el equipo de Data Science?</vt:lpstr>
      <vt:lpstr>4. ¿Cómo sería predecir? ¿Qué entregaría el equipo de Data Science?</vt:lpstr>
      <vt:lpstr>4. ¿Cómo sería predecir? ¿Qué entregaría el equipo de Data Science?</vt:lpstr>
      <vt:lpstr>Paréntesis</vt:lpstr>
      <vt:lpstr>4. Resumen del primer paso</vt:lpstr>
      <vt:lpstr>5. Recolección de Datos</vt:lpstr>
      <vt:lpstr>6. Recolección de Datos: Orígenes de los datos. Tipos</vt:lpstr>
      <vt:lpstr>6. Recolección de Datos: Orígenes de los datos. Bases de datos</vt:lpstr>
      <vt:lpstr>6. Recolección de Datos: Orígenes de los datos. Bases de datos</vt:lpstr>
      <vt:lpstr>6. Recolección de Datos: Orígenes de los datos. Archivos planos</vt:lpstr>
      <vt:lpstr>6. Recolección de Datos: Orígenes de los datos. Servicios web</vt:lpstr>
      <vt:lpstr>6. Bases de datos relacionales y datos estructurados - Ejemplo</vt:lpstr>
      <vt:lpstr>6. Bases de datos relacionales y datos estructurados Ejemplo</vt:lpstr>
      <vt:lpstr>6. Bases de datos relacionales y datos estructurados Ejemplo</vt:lpstr>
      <vt:lpstr>6. Bases de datos relacionales y datos estructurados Ejemplo</vt:lpstr>
      <vt:lpstr>6. Bases de datos relacionales y datos estructurados Ejemplo</vt:lpstr>
      <vt:lpstr>7. Ejercicio práctico</vt:lpstr>
      <vt:lpstr>7. Ejercicio práctico: Instrucciones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 en</dc:title>
  <dc:creator>Gregorio</dc:creator>
  <cp:lastModifiedBy>Vargas Venegas Daniel</cp:lastModifiedBy>
  <cp:revision>19</cp:revision>
  <dcterms:created xsi:type="dcterms:W3CDTF">2024-08-16T17:55:26Z</dcterms:created>
  <dcterms:modified xsi:type="dcterms:W3CDTF">2024-08-26T04:20:51Z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2024-05-09T00:00:00Z</vt:filetime>
  </property>
  <property fmtid="{D5CDD505-2E9C-101B-9397-08002B2CF9AE}" pid="3" name="Creator">
    <vt:lpwstr>Microsoft® PowerPoint® 2013</vt:lpwstr>
  </property>
  <property fmtid="{D5CDD505-2E9C-101B-9397-08002B2CF9AE}" pid="4" name="LastSaved">
    <vt:filetime>2024-08-16T00:00:00Z</vt:filetime>
  </property>
  <property fmtid="{D5CDD505-2E9C-101B-9397-08002B2CF9AE}" pid="5" name="Producer">
    <vt:lpwstr>Microsoft® PowerPoint® 2013</vt:lpwstr>
  </property>
</Properties>
</file>